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  <p:sldMasterId id="2147483938" r:id="rId2"/>
    <p:sldMasterId id="2147483950" r:id="rId3"/>
    <p:sldMasterId id="2147483962" r:id="rId4"/>
  </p:sldMasterIdLst>
  <p:notesMasterIdLst>
    <p:notesMasterId r:id="rId40"/>
  </p:notesMasterIdLst>
  <p:sldIdLst>
    <p:sldId id="256" r:id="rId5"/>
    <p:sldId id="257" r:id="rId6"/>
    <p:sldId id="259" r:id="rId7"/>
    <p:sldId id="265" r:id="rId8"/>
    <p:sldId id="264" r:id="rId9"/>
    <p:sldId id="266" r:id="rId10"/>
    <p:sldId id="296" r:id="rId11"/>
    <p:sldId id="263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94" r:id="rId23"/>
    <p:sldId id="280" r:id="rId24"/>
    <p:sldId id="281" r:id="rId25"/>
    <p:sldId id="282" r:id="rId26"/>
    <p:sldId id="283" r:id="rId27"/>
    <p:sldId id="284" r:id="rId28"/>
    <p:sldId id="285" r:id="rId29"/>
    <p:sldId id="298" r:id="rId30"/>
    <p:sldId id="293" r:id="rId31"/>
    <p:sldId id="287" r:id="rId32"/>
    <p:sldId id="288" r:id="rId33"/>
    <p:sldId id="289" r:id="rId34"/>
    <p:sldId id="290" r:id="rId35"/>
    <p:sldId id="291" r:id="rId36"/>
    <p:sldId id="297" r:id="rId37"/>
    <p:sldId id="277" r:id="rId38"/>
    <p:sldId id="286" r:id="rId39"/>
  </p:sldIdLst>
  <p:sldSz cx="9144000" cy="6858000" type="screen4x3"/>
  <p:notesSz cx="6858000" cy="9144000"/>
  <p:embeddedFontLst>
    <p:embeddedFont>
      <p:font typeface="B Nazanin" panose="00000400000000000000" pitchFamily="2" charset="-78"/>
      <p:regular r:id="rId41"/>
      <p:bold r:id="rId42"/>
    </p:embeddedFont>
    <p:embeddedFont>
      <p:font typeface="B Lotus" panose="00000400000000000000" pitchFamily="2" charset="-78"/>
      <p:regular r:id="rId43"/>
      <p:bold r:id="rId44"/>
    </p:embeddedFont>
    <p:embeddedFont>
      <p:font typeface="B Titr" panose="00000700000000000000" pitchFamily="2" charset="-78"/>
      <p:bold r:id="rId4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FF00"/>
    <a:srgbClr val="FF00FF"/>
    <a:srgbClr val="6600FF"/>
    <a:srgbClr val="FF6600"/>
    <a:srgbClr val="FF9900"/>
    <a:srgbClr val="CC3300"/>
    <a:srgbClr val="FF3300"/>
    <a:srgbClr val="8BF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5540" autoAdjust="0"/>
  </p:normalViewPr>
  <p:slideViewPr>
    <p:cSldViewPr>
      <p:cViewPr varScale="1">
        <p:scale>
          <a:sx n="65" d="100"/>
          <a:sy n="65" d="100"/>
        </p:scale>
        <p:origin x="151" y="38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6DCC8BFB-4C71-4584-882A-5F34227E2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95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5EC4E-E878-4716-BF9A-0CDF19A3C7BA}" type="slidenum">
              <a:rPr lang="en-US" altLang="en-US" b="1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4</a:t>
            </a:fld>
            <a:endParaRPr lang="en-US" altLang="en-US" b="1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5906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072509-9629-435E-BFB3-0527AF184F9D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02039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1A887DA-A5C2-4A49-AFCA-FC27DE306C00}" type="slidenum">
              <a:rPr lang="en-US" altLang="fa-IR" smtClean="0"/>
              <a:pPr>
                <a:spcBef>
                  <a:spcPct val="0"/>
                </a:spcBef>
              </a:pPr>
              <a:t>16</a:t>
            </a:fld>
            <a:endParaRPr lang="en-US" altLang="fa-I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61116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9779F5-2BF2-453E-B393-590BDDE941BA}" type="slidenum">
              <a:rPr lang="en-US" altLang="fa-IR" smtClean="0"/>
              <a:pPr>
                <a:spcBef>
                  <a:spcPct val="0"/>
                </a:spcBef>
              </a:pPr>
              <a:t>17</a:t>
            </a:fld>
            <a:endParaRPr lang="en-US" altLang="fa-IR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32152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18544-3528-4FFC-A63C-393352DCD581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16991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18544-3528-4FFC-A63C-393352DCD581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476703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/>
              <a:pPr>
                <a:spcBef>
                  <a:spcPct val="0"/>
                </a:spcBef>
              </a:pPr>
              <a:t>26</a:t>
            </a:fld>
            <a:endParaRPr lang="en-US" altLang="fa-I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926392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7F1342-CC43-4A06-A44C-AD1B8F2FBD5C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F9F026-0A7C-4E81-BBD8-0B165129293F}" type="slidenum">
              <a:rPr lang="en-US" altLang="en-US" b="1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5</a:t>
            </a:fld>
            <a:endParaRPr lang="en-US" altLang="en-US" b="1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2863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3E81BD-9C68-48D1-9E05-7E4FF4E2BD5C}" type="slidenum">
              <a:rPr lang="en-US" altLang="en-US" b="1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6</a:t>
            </a:fld>
            <a:endParaRPr lang="en-US" altLang="en-US" b="1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PSG: </a:t>
            </a:r>
            <a:r>
              <a:rPr lang="en-US" altLang="fa-IR" smtClean="0"/>
              <a:t>programmable solutions group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2044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/>
            <a:fld id="{C2D87F96-A3DF-4C3E-AFDB-D8B484F04841}" type="slidenum">
              <a:rPr lang="en-US" altLang="en-US" sz="1200">
                <a:cs typeface="B Lotus" panose="00000400000000000000" pitchFamily="2" charset="-78"/>
              </a:rPr>
              <a:pPr eaLnBrk="1" hangingPunct="1"/>
              <a:t>8</a:t>
            </a:fld>
            <a:endParaRPr lang="en-US" altLang="en-US" sz="1200" dirty="0">
              <a:cs typeface="B Lotus" panose="00000400000000000000" pitchFamily="2" charset="-78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1037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BF8EA5-FF58-4AF0-B1C4-B42A766D17B6}" type="slidenum">
              <a:rPr lang="en-US" altLang="en-US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10</a:t>
            </a:fld>
            <a:endParaRPr lang="en-US" altLang="en-US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842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D5530D-9618-4FA4-AC7E-F3BBA9FF0B29}" type="slidenum">
              <a:rPr lang="en-US" altLang="en-US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11</a:t>
            </a:fld>
            <a:endParaRPr lang="en-US" altLang="en-US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4174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A562D7-5B69-4EB3-B148-96A0A5ABD980}" type="slidenum">
              <a:rPr lang="en-US" altLang="en-US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12</a:t>
            </a:fld>
            <a:endParaRPr lang="en-US" altLang="en-US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241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F53D37-A800-48B2-A7ED-E76AA0BF9FC6}" type="slidenum">
              <a:rPr lang="en-US" altLang="en-US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13</a:t>
            </a:fld>
            <a:endParaRPr lang="en-US" altLang="en-US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52016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B0D9B9-0EA1-487F-89CC-43ACFD2573F8}" type="slidenum">
              <a:rPr lang="en-US" altLang="en-US" smtClean="0">
                <a:solidFill>
                  <a:srgbClr val="000000"/>
                </a:solidFill>
                <a:cs typeface="B Lotus" panose="00000400000000000000" pitchFamily="2" charset="-78"/>
              </a:rPr>
              <a:pPr>
                <a:spcBef>
                  <a:spcPct val="0"/>
                </a:spcBef>
              </a:pPr>
              <a:t>14</a:t>
            </a:fld>
            <a:endParaRPr lang="en-US" altLang="en-US" dirty="0" smtClean="0">
              <a:solidFill>
                <a:srgbClr val="000000"/>
              </a:solidFill>
              <a:cs typeface="B Lotus" panose="00000400000000000000" pitchFamily="2" charset="-7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653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defTabSz="1019175" eaLnBrk="0" hangingPunct="0">
              <a:defRPr/>
            </a:pPr>
            <a:endParaRPr lang="en-US" sz="1300">
              <a:latin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>
              <a:defRPr/>
            </a:pPr>
            <a:endParaRPr lang="en-US" sz="2400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477FE-CE83-496E-B824-A479415728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E7079-12A5-4BDA-9671-9256F09F6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a-IR" altLang="fa-IR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fa-IR" altLang="fa-IR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a-IR" altLang="fa-IR" sz="2400" smtClean="0">
              <a:solidFill>
                <a:srgbClr val="000000"/>
              </a:solidFill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7468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E48E0-7534-4222-B86B-63CB99B5F42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0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2B458-1138-4000-B932-55040D6BB1B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80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1CB27-9161-48CB-8BE4-A2A098042C89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37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718D5-7CD5-493D-B53B-874704DC19B4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0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F3B22-8A81-4BC0-9D86-DC039690ED0D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04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00BF3-248F-49AE-8596-7DE0860D411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69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0D443-1300-4309-8EE6-B7184453E3F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9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aseline="0">
                <a:cs typeface="B Titr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aseline="0">
                <a:cs typeface="B Nazanin" pitchFamily="2" charset="-78"/>
              </a:defRPr>
            </a:lvl1pPr>
            <a:lvl2pPr>
              <a:defRPr sz="3200" b="1" baseline="0">
                <a:cs typeface="B Nazanin" pitchFamily="2" charset="-78"/>
              </a:defRPr>
            </a:lvl2pPr>
            <a:lvl3pPr>
              <a:defRPr sz="2800" b="1" baseline="0">
                <a:cs typeface="B Nazanin" pitchFamily="2" charset="-78"/>
              </a:defRPr>
            </a:lvl3pPr>
            <a:lvl4pPr>
              <a:defRPr sz="2400" b="1" baseline="0">
                <a:cs typeface="B Nazanin" pitchFamily="2" charset="-78"/>
              </a:defRPr>
            </a:lvl4pPr>
            <a:lvl5pPr>
              <a:defRPr sz="1800" b="1" baseline="0"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B8D87-7F0C-459F-BC57-1565986A46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F7B89-82D8-4EC2-BBD0-C2F63180C67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63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F807B-1CF9-499B-983F-9BE545076AD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AB40-B68D-4B16-BED1-54FA38DB359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36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357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cs typeface="B Titr" panose="000007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EDEBE-C439-4063-95E6-5B615E8BAC64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58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D2216-A27A-46BC-B7FD-9F44000830A0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3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3B016-7A94-4EAC-8A25-014E5F71C115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11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635E7-CFB6-4893-BCD5-FDDA51E1E6D1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20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51C36-8219-4DA8-893B-6BFEA412F4C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74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EAC96-282C-4F95-9D1A-2FC4F92BBE70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9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F980-3A4E-466B-8073-BF081D394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815A7-5318-4C04-9541-ED5845999D4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10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EEA20-FD9E-4C8A-A7CD-AD7EE9FFF455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30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DA68F-5AE4-4C4B-8F03-93EA136C2DC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13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B7112-F439-4CCC-B4B5-2DF0399AC19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75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491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EDEBE-C439-4063-95E6-5B615E8BAC64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15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D2216-A27A-46BC-B7FD-9F44000830A0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68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3B016-7A94-4EAC-8A25-014E5F71C115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360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635E7-CFB6-4893-BCD5-FDDA51E1E6D1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73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51C36-8219-4DA8-893B-6BFEA412F4C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4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D6D4D-4C10-4590-AA96-1FF0B35928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EAC96-282C-4F95-9D1A-2FC4F92BBE70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69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815A7-5318-4C04-9541-ED5845999D4F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22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EEA20-FD9E-4C8A-A7CD-AD7EE9FFF455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9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DA68F-5AE4-4C4B-8F03-93EA136C2DC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17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B7112-F439-4CCC-B4B5-2DF0399AC19E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1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AF9A8-1DE9-4870-A09B-6C9E3C4E1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26D7E-DF04-4785-84AC-D5001EC83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909C-C244-46A8-832B-BA95D93E2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F387A-7162-4FE7-AE12-7D42E1E8B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B4AC-B7B8-452B-9AFB-B3D532808A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defTabSz="1019175" eaLnBrk="0" hangingPunct="0">
              <a:defRPr/>
            </a:pPr>
            <a:endParaRPr lang="en-US" sz="1300">
              <a:latin typeface="Arial" pitchFamily="34" charset="0"/>
            </a:endParaRP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6138" y="6386513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57B6FC0-955B-42A3-AEC6-2A71A5850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>
    <p:cover dir="d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B Titr" panose="00000700000000000000" pitchFamily="2" charset="-78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Titr" pitchFamily="2" charset="-78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FF5050"/>
          </a:solidFill>
          <a:latin typeface="+mn-lt"/>
          <a:ea typeface="+mn-ea"/>
          <a:cs typeface="B Nazanin" panose="00000400000000000000" pitchFamily="2" charset="-78"/>
        </a:defRPr>
      </a:lvl1pPr>
      <a:lvl2pPr marL="741363" indent="-284163" algn="r" rtl="1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×"/>
        <a:defRPr sz="2200">
          <a:solidFill>
            <a:srgbClr val="0000FF"/>
          </a:solidFill>
          <a:latin typeface="+mn-lt"/>
          <a:cs typeface="B Nazanin" panose="00000400000000000000" pitchFamily="2" charset="-78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−"/>
        <a:defRPr sz="1600">
          <a:solidFill>
            <a:schemeClr val="tx1"/>
          </a:solidFill>
          <a:latin typeface="+mn-lt"/>
          <a:cs typeface="B Nazanin" panose="00000400000000000000" pitchFamily="2" charset="-78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−"/>
        <a:defRPr sz="1300">
          <a:solidFill>
            <a:schemeClr val="tx1"/>
          </a:solidFill>
          <a:latin typeface="+mn-lt"/>
          <a:cs typeface="B Nazanin" panose="00000400000000000000" pitchFamily="2" charset="-78"/>
        </a:defRPr>
      </a:lvl4pPr>
      <a:lvl5pPr marL="2057400" indent="-231775" algn="r" rtl="1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−"/>
        <a:defRPr sz="1100">
          <a:solidFill>
            <a:schemeClr val="tx1"/>
          </a:solidFill>
          <a:latin typeface="+mn-lt"/>
          <a:cs typeface="B Nazanin" panose="00000400000000000000" pitchFamily="2" charset="-78"/>
        </a:defRPr>
      </a:lvl5pPr>
      <a:lvl6pPr marL="2514600" indent="-231775" algn="r" rtl="1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100">
          <a:solidFill>
            <a:schemeClr val="tx1"/>
          </a:solidFill>
          <a:latin typeface="+mn-lt"/>
          <a:cs typeface="+mn-cs"/>
        </a:defRPr>
      </a:lvl6pPr>
      <a:lvl7pPr marL="2971800" indent="-231775" algn="r" rtl="1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100">
          <a:solidFill>
            <a:schemeClr val="tx1"/>
          </a:solidFill>
          <a:latin typeface="+mn-lt"/>
          <a:cs typeface="+mn-cs"/>
        </a:defRPr>
      </a:lvl7pPr>
      <a:lvl8pPr marL="3429000" indent="-231775" algn="r" rtl="1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100">
          <a:solidFill>
            <a:schemeClr val="tx1"/>
          </a:solidFill>
          <a:latin typeface="+mn-lt"/>
          <a:cs typeface="+mn-cs"/>
        </a:defRPr>
      </a:lvl8pPr>
      <a:lvl9pPr marL="3886200" indent="-231775" algn="r" rtl="1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dirty="0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a-IR" altLang="fa-IR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fa-IR" altLang="fa-IR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C7053F-49EE-466E-9102-4AF736679828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5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BE3FA6-1BE5-45F4-8802-430161FF04BA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0" hangingPunct="0"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BE3FA6-1BE5-45F4-8802-430161FF04BA}" type="slidenum">
              <a:rPr lang="en-US" altLang="fa-I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8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FPGAs%20in%20Microsoft's%20Intelligent%20Cloud.mp4%20-%20Shortcut.lnk" TargetMode="Externa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Azure%20Accelerated%20Machine%20Learning%20with%20Project%20Brainwave.mp4%20-%20Shortcut.lnk" TargetMode="External"/><Relationship Id="rId2" Type="http://schemas.openxmlformats.org/officeDocument/2006/relationships/hyperlink" Target="Azure%20Accelerated%20Machine%20Learning%20with%20Project%20Brainwave.mp4" TargetMode="Externa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ilinx.com/applications/data-center/network-acceleration.html" TargetMode="External"/><Relationship Id="rId3" Type="http://schemas.openxmlformats.org/officeDocument/2006/relationships/hyperlink" Target="https://www.xilinx.com/applications/data-center/video-imaging.html" TargetMode="External"/><Relationship Id="rId7" Type="http://schemas.openxmlformats.org/officeDocument/2006/relationships/hyperlink" Target="https://www.xilinx.com/applications/data-center/high-performance-computing.html" TargetMode="External"/><Relationship Id="rId2" Type="http://schemas.openxmlformats.org/officeDocument/2006/relationships/hyperlink" Target="https://www.xilinx.com/applications/data-center.html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xilinx.com/applications/data-center/financial-technology.html" TargetMode="External"/><Relationship Id="rId5" Type="http://schemas.openxmlformats.org/officeDocument/2006/relationships/hyperlink" Target="https://www.xilinx.com/applications/data-center/database-data-analytics.html" TargetMode="External"/><Relationship Id="rId4" Type="http://schemas.openxmlformats.org/officeDocument/2006/relationships/hyperlink" Target="https://www.xilinx.com/applications/data-center/computational-storage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applications/wired-communications.html" TargetMode="External"/><Relationship Id="rId2" Type="http://schemas.openxmlformats.org/officeDocument/2006/relationships/hyperlink" Target="https://www.xilinx.com/about/events/2019/mwc-2019.html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xilinx.com/applications/wireless-communicat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ilinx.com/applications/industrial.html" TargetMode="External"/><Relationship Id="rId3" Type="http://schemas.openxmlformats.org/officeDocument/2006/relationships/hyperlink" Target="https://www.xilinx.com/applications/aerospace-and-defense.html" TargetMode="External"/><Relationship Id="rId7" Type="http://schemas.openxmlformats.org/officeDocument/2006/relationships/hyperlink" Target="https://www.xilinx.com/applications/emulation-prototyping.html" TargetMode="External"/><Relationship Id="rId2" Type="http://schemas.openxmlformats.org/officeDocument/2006/relationships/hyperlink" Target="https://www.xilinx.com/applications.html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xilinx.com/applications/consumer-electronics.html" TargetMode="External"/><Relationship Id="rId5" Type="http://schemas.openxmlformats.org/officeDocument/2006/relationships/hyperlink" Target="https://www.xilinx.com/applications/broadcast.html" TargetMode="External"/><Relationship Id="rId10" Type="http://schemas.openxmlformats.org/officeDocument/2006/relationships/hyperlink" Target="https://www.xilinx.com/applications/test-measurement.html" TargetMode="External"/><Relationship Id="rId4" Type="http://schemas.openxmlformats.org/officeDocument/2006/relationships/hyperlink" Target="https://www.xilinx.com/applications/automotive.html" TargetMode="External"/><Relationship Id="rId9" Type="http://schemas.openxmlformats.org/officeDocument/2006/relationships/hyperlink" Target="https://www.xilinx.com/applications/medical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design-tools/ai-inference.html" TargetMode="External"/><Relationship Id="rId2" Type="http://schemas.openxmlformats.org/officeDocument/2006/relationships/hyperlink" Target="https://www.xilinx.com/applications/megatrends/machine-learning.html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xilinx.com/products/design-tools/ai-inference/ai-developer-hub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www/us/en/industrial-automation/products/programmable/overview.html" TargetMode="External"/><Relationship Id="rId13" Type="http://schemas.openxmlformats.org/officeDocument/2006/relationships/hyperlink" Target="https://www.intel.com/content/www/us/en/wireline/products/programmable/overview.html" TargetMode="External"/><Relationship Id="rId3" Type="http://schemas.openxmlformats.org/officeDocument/2006/relationships/hyperlink" Target="https://www.intel.com/content/www/us/en/automotive/products/programmable/overview.html" TargetMode="External"/><Relationship Id="rId7" Type="http://schemas.openxmlformats.org/officeDocument/2006/relationships/hyperlink" Target="https://www.intel.com/content/www/us/en/industrial-automation/products/programmable/applications/machine-vision.html" TargetMode="External"/><Relationship Id="rId12" Type="http://schemas.openxmlformats.org/officeDocument/2006/relationships/hyperlink" Target="https://www.intel.com/content/www/us/en/communications/products/programmable/overview.html" TargetMode="External"/><Relationship Id="rId2" Type="http://schemas.openxmlformats.org/officeDocument/2006/relationships/hyperlink" Target="https://www.intel.com/content/www/us/en/products/programmable/applications.html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intel.com/content/www/us/en/smart-home/products/programmable/overview.html" TargetMode="External"/><Relationship Id="rId11" Type="http://schemas.openxmlformats.org/officeDocument/2006/relationships/hyperlink" Target="https://www.intel.com/content/www/us/en/design/test-and-validate/programmable/overview.html" TargetMode="External"/><Relationship Id="rId5" Type="http://schemas.openxmlformats.org/officeDocument/2006/relationships/hyperlink" Target="https://www.intel.com/content/www/us/en/storage/products/programmable/overview.html" TargetMode="External"/><Relationship Id="rId10" Type="http://schemas.openxmlformats.org/officeDocument/2006/relationships/hyperlink" Target="https://www.intel.com/content/www/us/en/government/products/programmable/overview.html" TargetMode="External"/><Relationship Id="rId4" Type="http://schemas.openxmlformats.org/officeDocument/2006/relationships/hyperlink" Target="https://www.intel.com/content/www/us/en/broadcast/products/programmable/overview.html" TargetMode="External"/><Relationship Id="rId9" Type="http://schemas.openxmlformats.org/officeDocument/2006/relationships/hyperlink" Target="https://www.intel.com/content/www/us/en/healthcare-it/products/programmable/overview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tel.com/content/www/us/en/security/products/programmable/overview.html" TargetMode="External"/><Relationship Id="rId3" Type="http://schemas.openxmlformats.org/officeDocument/2006/relationships/hyperlink" Target="https://www.intel.com/content/www/us/en/communications/products/programmable/overview.html" TargetMode="External"/><Relationship Id="rId7" Type="http://schemas.openxmlformats.org/officeDocument/2006/relationships/hyperlink" Target="https://www.intel.com/content/www/us/en/internet-of-things/products/programmable/overview.html" TargetMode="External"/><Relationship Id="rId2" Type="http://schemas.openxmlformats.org/officeDocument/2006/relationships/hyperlink" Target="https://www.intel.com/content/www/us/en/products/programmable/applications.html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intel.com/content/www/us/en/smart-video/products/programmable/overview.html" TargetMode="External"/><Relationship Id="rId5" Type="http://schemas.openxmlformats.org/officeDocument/2006/relationships/hyperlink" Target="https://www.intel.com/content/www/us/en/data-center/products/programmable/overview.html" TargetMode="External"/><Relationship Id="rId4" Type="http://schemas.openxmlformats.org/officeDocument/2006/relationships/hyperlink" Target="https://www.intel.com/content/www/us/en/programmable/solutions/technology/artificial-intelligence/overview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fa-IR" dirty="0" smtClean="0">
                <a:cs typeface="B Titr" panose="00000700000000000000" pitchFamily="2" charset="-78"/>
              </a:rPr>
              <a:t>صنعت تراشه‌های برنامه‌پذير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50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99EDB3-C61E-44FA-AE8A-4C4A54A462A9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990600"/>
          </a:xfrm>
        </p:spPr>
        <p:txBody>
          <a:bodyPr/>
          <a:lstStyle/>
          <a:p>
            <a:pPr rtl="1" eaLnBrk="1" hangingPunct="1"/>
            <a:r>
              <a:rPr altLang="en-US" dirty="0" smtClean="0"/>
              <a:t>Digital Systems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547688" y="1905000"/>
            <a:ext cx="7696200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j-lt"/>
                <a:cs typeface="B Lotus" panose="00000400000000000000" pitchFamily="2" charset="-7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+mj-lt"/>
                <a:cs typeface="B Lotus" panose="00000400000000000000" pitchFamily="2" charset="-78"/>
              </a:rPr>
              <a:t>PLD</a:t>
            </a:r>
            <a:r>
              <a:rPr lang="en-US" altLang="en-US" sz="3200" dirty="0">
                <a:solidFill>
                  <a:srgbClr val="FF0000"/>
                </a:solidFill>
                <a:latin typeface="+mj-lt"/>
                <a:cs typeface="B Lotus" panose="00000400000000000000" pitchFamily="2" charset="-78"/>
              </a:rPr>
              <a:t> today applications: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>
                <a:latin typeface="+mj-lt"/>
                <a:cs typeface="B Lotus" panose="00000400000000000000" pitchFamily="2" charset="-78"/>
              </a:rPr>
              <a:t> Data centers (Microsoft, Baidu):</a:t>
            </a:r>
          </a:p>
          <a:p>
            <a:pPr lvl="2"/>
            <a:r>
              <a:rPr lang="en-US" altLang="en-US" dirty="0">
                <a:latin typeface="+mj-lt"/>
              </a:rPr>
              <a:t>First used multi-core systems </a:t>
            </a:r>
          </a:p>
          <a:p>
            <a:pPr lvl="2"/>
            <a:r>
              <a:rPr lang="en-US" altLang="en-US" dirty="0">
                <a:latin typeface="+mj-lt"/>
              </a:rPr>
              <a:t>Then used GPU</a:t>
            </a:r>
          </a:p>
          <a:p>
            <a:pPr lvl="2"/>
            <a:r>
              <a:rPr lang="en-US" altLang="en-US" dirty="0">
                <a:latin typeface="+mj-lt"/>
              </a:rPr>
              <a:t>Now using FPGA</a:t>
            </a:r>
          </a:p>
          <a:p>
            <a:pPr lvl="3"/>
            <a:r>
              <a:rPr lang="en-US" altLang="en-US" sz="1800" dirty="0">
                <a:latin typeface="+mj-lt"/>
              </a:rPr>
              <a:t>More </a:t>
            </a:r>
            <a:r>
              <a:rPr lang="en-US" altLang="en-US" sz="1800" dirty="0" smtClean="0">
                <a:latin typeface="+mj-lt"/>
              </a:rPr>
              <a:t>power-efficient </a:t>
            </a:r>
            <a:r>
              <a:rPr lang="en-US" altLang="en-US" sz="1800" dirty="0">
                <a:latin typeface="+mj-lt"/>
              </a:rPr>
              <a:t>than GPU</a:t>
            </a:r>
          </a:p>
          <a:p>
            <a:pPr lvl="3"/>
            <a:r>
              <a:rPr lang="en-US" altLang="en-US" sz="1800" dirty="0">
                <a:latin typeface="+mj-lt"/>
              </a:rPr>
              <a:t>Can be reprogrammed for different tasks</a:t>
            </a:r>
          </a:p>
          <a:p>
            <a:pPr lvl="3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807545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F6AEEF-5A41-42FC-9A48-BCD5C85BF6F8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rtl="1" eaLnBrk="1" hangingPunct="1"/>
            <a:r>
              <a:rPr altLang="en-US" dirty="0" smtClean="0"/>
              <a:t>Digital Systems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547688" y="1905000"/>
            <a:ext cx="8139112" cy="251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</a:t>
            </a:r>
            <a:r>
              <a:rPr lang="en-US" altLang="en-US" sz="3200" dirty="0" err="1" smtClean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PLD</a:t>
            </a:r>
            <a:r>
              <a:rPr lang="en-US" altLang="en-US" sz="3200" dirty="0" smtClean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today applications: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 smtClean="0">
                <a:latin typeface="+mn-lt"/>
                <a:cs typeface="B Lotus" panose="00000400000000000000" pitchFamily="2" charset="-78"/>
              </a:rPr>
              <a:t> </a:t>
            </a:r>
            <a:r>
              <a:rPr lang="en-US" altLang="en-US" sz="2600" b="1" dirty="0" err="1" smtClean="0">
                <a:latin typeface="+mn-lt"/>
                <a:cs typeface="B Lotus" panose="00000400000000000000" pitchFamily="2" charset="-78"/>
              </a:rPr>
              <a:t>IoT</a:t>
            </a:r>
            <a:r>
              <a:rPr lang="en-US" altLang="en-US" sz="2600" b="1" dirty="0" smtClean="0">
                <a:latin typeface="+mn-lt"/>
                <a:cs typeface="B Lotus" panose="00000400000000000000" pitchFamily="2" charset="-78"/>
              </a:rPr>
              <a:t> (Internet of Things):</a:t>
            </a:r>
          </a:p>
          <a:p>
            <a:pPr lvl="2"/>
            <a:r>
              <a:rPr lang="en-US" altLang="en-US" dirty="0" smtClean="0">
                <a:latin typeface="+mn-lt"/>
              </a:rPr>
              <a:t>Connection of 80 B things by 2030</a:t>
            </a:r>
          </a:p>
          <a:p>
            <a:pPr lvl="2"/>
            <a:r>
              <a:rPr lang="en-US" altLang="en-US" dirty="0" smtClean="0">
                <a:latin typeface="+mn-lt"/>
              </a:rPr>
              <a:t>Needs platforms with high speed and low power </a:t>
            </a:r>
          </a:p>
          <a:p>
            <a:pPr lvl="2"/>
            <a:r>
              <a:rPr lang="en-US" altLang="en-US" dirty="0" smtClean="0">
                <a:latin typeface="+mn-lt"/>
              </a:rPr>
              <a:t>Inter-operability between systems </a:t>
            </a: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13312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388A6F-4F8A-4772-A8B0-657ECF763EE2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rtl="1" eaLnBrk="1" hangingPunct="1"/>
            <a:r>
              <a:rPr altLang="en-US" dirty="0" smtClean="0"/>
              <a:t>Digital Systems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547688" y="1600200"/>
            <a:ext cx="7696200" cy="439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PLD</a:t>
            </a:r>
            <a:r>
              <a:rPr lang="en-US" altLang="en-US" sz="3200" dirty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today applications: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 AI (Artificial Intelligence) and machine learning:</a:t>
            </a:r>
          </a:p>
          <a:p>
            <a:pPr lvl="2"/>
            <a:r>
              <a:rPr lang="en-US" altLang="en-US" dirty="0">
                <a:latin typeface="+mn-lt"/>
              </a:rPr>
              <a:t>Uses data to make devices intelligent by previous experience </a:t>
            </a:r>
          </a:p>
          <a:p>
            <a:pPr lvl="3"/>
            <a:r>
              <a:rPr lang="en-US" altLang="en-US" sz="2000" dirty="0" smtClean="0">
                <a:latin typeface="+mn-lt"/>
              </a:rPr>
              <a:t>Medical </a:t>
            </a:r>
            <a:r>
              <a:rPr lang="en-US" altLang="en-US" sz="2000" dirty="0">
                <a:latin typeface="+mn-lt"/>
              </a:rPr>
              <a:t>devices </a:t>
            </a:r>
            <a:endParaRPr lang="fa-IR" altLang="en-US" sz="2000" dirty="0">
              <a:latin typeface="+mn-lt"/>
            </a:endParaRPr>
          </a:p>
          <a:p>
            <a:pPr lvl="3"/>
            <a:r>
              <a:rPr lang="en-US" altLang="en-US" sz="2000" dirty="0">
                <a:latin typeface="+mn-lt"/>
              </a:rPr>
              <a:t>Autonomous vehicles </a:t>
            </a:r>
            <a:endParaRPr lang="en-US" altLang="en-US" sz="3200" dirty="0">
              <a:latin typeface="+mn-lt"/>
            </a:endParaRPr>
          </a:p>
          <a:p>
            <a:pPr lvl="2"/>
            <a:r>
              <a:rPr lang="en-US" altLang="en-US" dirty="0" smtClean="0">
                <a:latin typeface="+mn-lt"/>
              </a:rPr>
              <a:t>Very hot topic: Hardware </a:t>
            </a:r>
            <a:r>
              <a:rPr lang="en-US" altLang="en-US" dirty="0">
                <a:latin typeface="+mn-lt"/>
              </a:rPr>
              <a:t>implementation of neural </a:t>
            </a:r>
            <a:r>
              <a:rPr lang="en-US" altLang="en-US" dirty="0" smtClean="0">
                <a:latin typeface="+mn-lt"/>
              </a:rPr>
              <a:t>networks/deep networks </a:t>
            </a:r>
            <a:endParaRPr lang="en-US" altLang="en-US" dirty="0">
              <a:latin typeface="+mn-lt"/>
            </a:endParaRPr>
          </a:p>
          <a:p>
            <a:pPr lvl="2"/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934758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87FF61-FFE4-45C0-90E5-1E72672D4B1E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826" y="228600"/>
            <a:ext cx="7772400" cy="1143000"/>
          </a:xfrm>
        </p:spPr>
        <p:txBody>
          <a:bodyPr/>
          <a:lstStyle/>
          <a:p>
            <a:pPr rtl="1" eaLnBrk="1" hangingPunct="1"/>
            <a:r>
              <a:rPr altLang="en-US" dirty="0" smtClean="0"/>
              <a:t>Digital Systems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611188" y="1905000"/>
            <a:ext cx="76962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PLD</a:t>
            </a:r>
            <a:r>
              <a:rPr lang="en-US" altLang="en-US" sz="3200" dirty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today applications: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 ….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Refer </a:t>
            </a:r>
            <a:r>
              <a:rPr lang="en-US" altLang="en-US" sz="2600" b="1">
                <a:latin typeface="+mn-lt"/>
                <a:cs typeface="B Lotus" panose="00000400000000000000" pitchFamily="2" charset="-78"/>
              </a:rPr>
              <a:t>to </a:t>
            </a:r>
            <a:r>
              <a:rPr lang="en-US" altLang="en-US" sz="2600" b="1" smtClean="0">
                <a:latin typeface="+mn-lt"/>
                <a:cs typeface="B Lotus" panose="00000400000000000000" pitchFamily="2" charset="-78"/>
              </a:rPr>
              <a:t>AMD.com</a:t>
            </a: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, </a:t>
            </a:r>
            <a:r>
              <a:rPr lang="en-US" altLang="en-US" sz="2600" b="1" dirty="0" err="1">
                <a:latin typeface="+mn-lt"/>
                <a:cs typeface="B Lotus" panose="00000400000000000000" pitchFamily="2" charset="-78"/>
              </a:rPr>
              <a:t>Intel.com</a:t>
            </a: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26676388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02F8FE-3A6C-4A4E-B9EA-2C0FE34735CB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rtl="1" eaLnBrk="1" hangingPunct="1"/>
            <a:r>
              <a:rPr altLang="en-US" dirty="0" smtClean="0"/>
              <a:t>Digital Systems</a:t>
            </a:r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547688" y="1524000"/>
            <a:ext cx="7696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+mn-lt"/>
                <a:cs typeface="B Lotus" panose="00000400000000000000" pitchFamily="2" charset="-78"/>
              </a:rPr>
              <a:t> Digital systems implementation: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>
                <a:latin typeface="+mn-lt"/>
                <a:cs typeface="B Lotus" panose="00000400000000000000" pitchFamily="2" charset="-78"/>
              </a:rPr>
              <a:t> ASIC (Application-Specific Integrated Circuits)</a:t>
            </a:r>
          </a:p>
          <a:p>
            <a:pPr lvl="2"/>
            <a:r>
              <a:rPr lang="en-US" altLang="en-US" dirty="0">
                <a:latin typeface="+mn-lt"/>
              </a:rPr>
              <a:t>Efficient for one application </a:t>
            </a:r>
          </a:p>
          <a:p>
            <a:pPr lvl="2"/>
            <a:r>
              <a:rPr lang="en-US" altLang="en-US" dirty="0">
                <a:latin typeface="+mn-lt"/>
                <a:sym typeface="Wingdings" panose="05000000000000000000" pitchFamily="2" charset="2"/>
              </a:rPr>
              <a:t> Not suitable for another task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 sz="2600" b="1" dirty="0" err="1">
                <a:latin typeface="+mn-lt"/>
                <a:cs typeface="B Lotus" panose="00000400000000000000" pitchFamily="2" charset="-78"/>
                <a:sym typeface="Wingdings" panose="05000000000000000000" pitchFamily="2" charset="2"/>
              </a:rPr>
              <a:t>PLD</a:t>
            </a:r>
            <a:r>
              <a:rPr lang="en-US" altLang="en-US" sz="2600" b="1" dirty="0">
                <a:latin typeface="+mn-lt"/>
                <a:cs typeface="B Lotus" panose="00000400000000000000" pitchFamily="2" charset="-78"/>
                <a:sym typeface="Wingdings" panose="05000000000000000000" pitchFamily="2" charset="2"/>
              </a:rPr>
              <a:t> (Programmable Logic Devices)</a:t>
            </a:r>
          </a:p>
          <a:p>
            <a:pPr lvl="2"/>
            <a:r>
              <a:rPr lang="en-US" altLang="en-US" dirty="0">
                <a:latin typeface="+mn-lt"/>
                <a:sym typeface="Wingdings" panose="05000000000000000000" pitchFamily="2" charset="2"/>
              </a:rPr>
              <a:t> Programmable for different applications</a:t>
            </a:r>
          </a:p>
          <a:p>
            <a:pPr lvl="2"/>
            <a:r>
              <a:rPr lang="en-US" altLang="en-US" dirty="0">
                <a:latin typeface="+mn-lt"/>
                <a:sym typeface="Wingdings" panose="05000000000000000000" pitchFamily="2" charset="2"/>
              </a:rPr>
              <a:t>Much more efficient than CPU/GPU (speed, power)</a:t>
            </a:r>
          </a:p>
          <a:p>
            <a:pPr lvl="2"/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288230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EE40DE-0110-48F4-982B-742FF7BA5C60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257300"/>
            <a:ext cx="8137525" cy="158273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  <a:defRPr/>
            </a:pPr>
            <a:r>
              <a:rPr lang="en-US" altLang="fa-IR" sz="1800" dirty="0" smtClean="0"/>
              <a:t>Reported speedups:</a:t>
            </a:r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  <a:defRPr/>
            </a:pPr>
            <a:r>
              <a:rPr lang="en-US" altLang="fa-IR" dirty="0" smtClean="0"/>
              <a:t>Up to </a:t>
            </a:r>
            <a:r>
              <a:rPr lang="en-US" altLang="fa-IR" dirty="0" err="1" smtClean="0"/>
              <a:t>x28500</a:t>
            </a:r>
            <a:endParaRPr lang="en-US" altLang="fa-IR" dirty="0" smtClean="0">
              <a:solidFill>
                <a:schemeClr val="accent4"/>
              </a:solidFill>
            </a:endParaRPr>
          </a:p>
        </p:txBody>
      </p:sp>
      <p:pic>
        <p:nvPicPr>
          <p:cNvPr id="3379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946150"/>
            <a:ext cx="3938587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3238" y="1371600"/>
            <a:ext cx="813752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rgbClr val="FF5050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marR="0" lvl="0" indent="-341313" algn="l" defTabSz="449263" rtl="0" eaLnBrk="1" fontAlgn="base" latinLnBrk="0" hangingPunct="1">
              <a:lnSpc>
                <a:spcPct val="93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fa-I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Reported speedups (till 2010):</a:t>
            </a:r>
          </a:p>
          <a:p>
            <a:pPr marL="765175" marR="0" lvl="1" indent="-231775" algn="l" defTabSz="44926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fa-IR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Up to </a:t>
            </a:r>
            <a:r>
              <a:rPr kumimoji="0" lang="en-US" altLang="fa-IR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x28500</a:t>
            </a:r>
            <a:endParaRPr kumimoji="0" lang="en-US" altLang="fa-IR" sz="2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87914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DC1753-3A45-401D-B7C6-DF134CCDBADD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62063"/>
            <a:ext cx="3563937" cy="2887662"/>
          </a:xfrm>
        </p:spPr>
        <p:txBody>
          <a:bodyPr lIns="92160" tIns="46080" rIns="92160" bIns="46080"/>
          <a:lstStyle/>
          <a:p>
            <a:pPr marL="341313" indent="-341313" algn="l" defTabSz="449263" rtl="0" eaLnBrk="1" hangingPunct="1">
              <a:lnSpc>
                <a:spcPct val="93000"/>
              </a:lnSpc>
            </a:pPr>
            <a:r>
              <a:rPr lang="en-US" altLang="fa-IR" sz="1800" dirty="0" smtClean="0"/>
              <a:t>SR: Super-Resolution: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smtClean="0"/>
              <a:t>Construction of high-resolution images from several low-resolution observations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smtClean="0"/>
              <a:t>Speedup: up to 4 orders of magnitude</a:t>
            </a:r>
          </a:p>
        </p:txBody>
      </p:sp>
      <p:pic>
        <p:nvPicPr>
          <p:cNvPr id="3584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90588"/>
            <a:ext cx="5159375" cy="535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2362200" y="5984875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18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Georgis16</a:t>
            </a:r>
            <a:r>
              <a:rPr lang="en-US" altLang="fa-IR" sz="1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0380206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061A4A-B85A-40BA-99C2-C3644C0CB890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981075"/>
            <a:ext cx="2305050" cy="3311525"/>
          </a:xfrm>
        </p:spPr>
        <p:txBody>
          <a:bodyPr lIns="92160" tIns="46080" rIns="92160" bIns="46080"/>
          <a:lstStyle/>
          <a:p>
            <a:pPr marL="169863" indent="-169863" algn="l" defTabSz="449263" rtl="0" eaLnBrk="1" hangingPunct="1">
              <a:lnSpc>
                <a:spcPct val="93000"/>
              </a:lnSpc>
            </a:pPr>
            <a:r>
              <a:rPr lang="en-US" altLang="fa-IR" sz="1800" dirty="0" smtClean="0"/>
              <a:t>Password guess: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smtClean="0"/>
              <a:t>Pico-FPGA board:</a:t>
            </a:r>
          </a:p>
          <a:p>
            <a:pPr lvl="2" indent="-342900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2000" dirty="0" smtClean="0"/>
              <a:t>Xilinx Virtex-6 FPGA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err="1" smtClean="0"/>
              <a:t>i7</a:t>
            </a:r>
            <a:r>
              <a:rPr lang="en-US" altLang="fa-IR" sz="1800" dirty="0" smtClean="0"/>
              <a:t>-920:</a:t>
            </a:r>
          </a:p>
          <a:p>
            <a:pPr lvl="2" indent="-342900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2000" dirty="0" smtClean="0"/>
              <a:t>Intel CPU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smtClean="0"/>
              <a:t>AMD Radeon:</a:t>
            </a:r>
          </a:p>
          <a:p>
            <a:pPr lvl="2" indent="-342900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2000" dirty="0" smtClean="0"/>
              <a:t>AMD GPU</a:t>
            </a:r>
          </a:p>
          <a:p>
            <a:pPr marL="739775" lvl="1" indent="-341313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1800" dirty="0" smtClean="0"/>
              <a:t>NVIDIA </a:t>
            </a:r>
            <a:r>
              <a:rPr lang="en-US" altLang="fa-IR" sz="1800" dirty="0" err="1" smtClean="0"/>
              <a:t>GTX</a:t>
            </a:r>
            <a:r>
              <a:rPr lang="en-US" altLang="fa-IR" sz="1800" dirty="0" smtClean="0"/>
              <a:t> 480</a:t>
            </a:r>
          </a:p>
          <a:p>
            <a:pPr lvl="2" indent="-342900" algn="l" defTabSz="449263" rtl="0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US" altLang="fa-IR" sz="2000" dirty="0" smtClean="0"/>
              <a:t>GPU</a:t>
            </a:r>
          </a:p>
        </p:txBody>
      </p:sp>
      <p:pic>
        <p:nvPicPr>
          <p:cNvPr id="378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1196975"/>
            <a:ext cx="652938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3"/>
          <p:cNvSpPr txBox="1">
            <a:spLocks noChangeArrowheads="1"/>
          </p:cNvSpPr>
          <p:nvPr/>
        </p:nvSpPr>
        <p:spPr bwMode="auto">
          <a:xfrm>
            <a:off x="3657600" y="5848350"/>
            <a:ext cx="39385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21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ExtremeTech12</a:t>
            </a: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4560856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2D88D-0DFF-4713-962A-D5F58F647E3F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1302"/>
            <a:ext cx="8547100" cy="216058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Cryptocurrency mining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endParaRPr lang="en-US" altLang="fa-IR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90" y="3810000"/>
            <a:ext cx="2552470" cy="1885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t="4726" r="20859" b="2591"/>
          <a:stretch/>
        </p:blipFill>
        <p:spPr>
          <a:xfrm>
            <a:off x="1447799" y="1600200"/>
            <a:ext cx="1844841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34446" r="40001" b="34442"/>
          <a:stretch/>
        </p:blipFill>
        <p:spPr>
          <a:xfrm>
            <a:off x="5691187" y="1011634"/>
            <a:ext cx="1905000" cy="213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3" y="3962400"/>
            <a:ext cx="3385637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2D88D-0DFF-4713-962A-D5F58F647E3F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5229225"/>
            <a:ext cx="8547100" cy="216058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smtClean="0"/>
              <a:t>Cryptocurrency mining: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mtClean="0"/>
              <a:t>Throuput and energy efficiency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endParaRPr lang="en-US" altLang="fa-IR" sz="1800" smtClean="0"/>
          </a:p>
        </p:txBody>
      </p:sp>
      <p:sp>
        <p:nvSpPr>
          <p:cNvPr id="37893" name="TextBox 3"/>
          <p:cNvSpPr txBox="1">
            <a:spLocks noChangeArrowheads="1"/>
          </p:cNvSpPr>
          <p:nvPr/>
        </p:nvSpPr>
        <p:spPr bwMode="auto">
          <a:xfrm>
            <a:off x="6588125" y="5805488"/>
            <a:ext cx="20161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fa-IR" sz="2100" b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2100" b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eSilicon16</a:t>
            </a:r>
            <a:r>
              <a:rPr lang="en-US" altLang="fa-IR" sz="21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</a:p>
        </p:txBody>
      </p:sp>
      <p:pic>
        <p:nvPicPr>
          <p:cNvPr id="378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846138"/>
            <a:ext cx="68056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9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PLD Market: 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382000" cy="4648200"/>
          </a:xfrm>
        </p:spPr>
        <p:txBody>
          <a:bodyPr/>
          <a:lstStyle/>
          <a:p>
            <a:pPr lvl="1" algn="l" rtl="0">
              <a:buFont typeface="Wingdings" panose="05000000000000000000" pitchFamily="2" charset="2"/>
              <a:buChar char="Ø"/>
            </a:pPr>
            <a:r>
              <a:rPr lang="en-US" dirty="0" smtClean="0"/>
              <a:t>Altera -&gt; Intel</a:t>
            </a:r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smtClean="0"/>
              <a:t>Xilinx -&gt; AMD</a:t>
            </a:r>
            <a:endParaRPr lang="en-US" dirty="0" smtClean="0"/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dirty="0" smtClean="0"/>
              <a:t>Lattice</a:t>
            </a:r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dirty="0" err="1" smtClean="0"/>
              <a:t>Actel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MicroSemi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Microchip</a:t>
            </a:r>
            <a:endParaRPr lang="en-US" dirty="0" smtClean="0"/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smtClean="0"/>
              <a:t>Atmel </a:t>
            </a:r>
            <a:r>
              <a:rPr lang="en-US" smtClean="0">
                <a:sym typeface="Wingdings" panose="05000000000000000000" pitchFamily="2" charset="2"/>
              </a:rPr>
              <a:t> Microchip</a:t>
            </a:r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smtClean="0"/>
              <a:t>Cypress -&gt; Infenion</a:t>
            </a:r>
          </a:p>
          <a:p>
            <a:pPr lvl="1" algn="l" rtl="0">
              <a:buFont typeface="Wingdings" panose="05000000000000000000" pitchFamily="2" charset="2"/>
              <a:buChar char="Ø"/>
            </a:pPr>
            <a:r>
              <a:rPr lang="en-US" smtClean="0"/>
              <a:t>Achronix</a:t>
            </a:r>
          </a:p>
          <a:p>
            <a:pPr algn="l" rtl="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B8D87-7F0C-459F-BC57-1565986A461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30" name="Picture 6" descr="3,429 Big Fish Eating Small Fish Royalty-Free Images, Stoc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00205"/>
            <a:ext cx="3800475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1107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High-Performance Computing (</a:t>
            </a:r>
            <a:r>
              <a:rPr lang="en-US" dirty="0" err="1" smtClean="0"/>
              <a:t>HPC</a:t>
            </a:r>
            <a:r>
              <a:rPr lang="en-US" dirty="0" smtClean="0"/>
              <a:t>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1417712"/>
          </a:xfrm>
        </p:spPr>
        <p:txBody>
          <a:bodyPr/>
          <a:lstStyle/>
          <a:p>
            <a:r>
              <a:rPr lang="en-US" dirty="0" err="1" smtClean="0"/>
              <a:t>TOP500</a:t>
            </a:r>
            <a:r>
              <a:rPr lang="en-US" dirty="0" smtClean="0"/>
              <a:t>/</a:t>
            </a:r>
            <a:r>
              <a:rPr lang="en-US" dirty="0" err="1" smtClean="0"/>
              <a:t>Green500</a:t>
            </a:r>
            <a:endParaRPr lang="en-US" dirty="0"/>
          </a:p>
          <a:p>
            <a:pPr lvl="1"/>
            <a:r>
              <a:rPr lang="en-US" dirty="0" smtClean="0"/>
              <a:t>Ranking of </a:t>
            </a:r>
            <a:r>
              <a:rPr lang="en-US" dirty="0"/>
              <a:t>the 500 fastest and </a:t>
            </a:r>
            <a:r>
              <a:rPr lang="en-US" dirty="0" smtClean="0"/>
              <a:t>energy-efficient supercomputers since 1986/2007 </a:t>
            </a:r>
          </a:p>
          <a:p>
            <a:pPr lvl="2"/>
            <a:r>
              <a:rPr lang="en-US" dirty="0" err="1" smtClean="0"/>
              <a:t>Green500</a:t>
            </a:r>
            <a:r>
              <a:rPr lang="en-US" dirty="0" smtClean="0"/>
              <a:t>: Power-performance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20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7374800" cy="37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HPC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62664" cy="1705744"/>
          </a:xfrm>
        </p:spPr>
        <p:txBody>
          <a:bodyPr/>
          <a:lstStyle/>
          <a:p>
            <a:r>
              <a:rPr lang="en-US" dirty="0" smtClean="0"/>
              <a:t>HA-PACS:</a:t>
            </a:r>
          </a:p>
          <a:p>
            <a:pPr lvl="1"/>
            <a:r>
              <a:rPr lang="en-US" dirty="0" smtClean="0"/>
              <a:t>University </a:t>
            </a:r>
            <a:r>
              <a:rPr lang="en-US" dirty="0"/>
              <a:t>of </a:t>
            </a:r>
            <a:r>
              <a:rPr lang="en-US" dirty="0" smtClean="0"/>
              <a:t>Tsukuba</a:t>
            </a:r>
          </a:p>
          <a:p>
            <a:pPr lvl="1"/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generation: </a:t>
            </a:r>
            <a:r>
              <a:rPr lang="en-US" dirty="0"/>
              <a:t>adopted GPUs as computational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GPUs </a:t>
            </a:r>
            <a:r>
              <a:rPr lang="en-US" dirty="0"/>
              <a:t>could </a:t>
            </a:r>
            <a:r>
              <a:rPr lang="en-US" dirty="0" smtClean="0"/>
              <a:t>not share </a:t>
            </a:r>
            <a:r>
              <a:rPr lang="en-US" dirty="0"/>
              <a:t>the data </a:t>
            </a:r>
            <a:r>
              <a:rPr lang="en-US" dirty="0" smtClean="0"/>
              <a:t>efficiently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Stratix</a:t>
            </a:r>
            <a:r>
              <a:rPr lang="en-US" dirty="0" smtClean="0"/>
              <a:t> FPGA</a:t>
            </a:r>
          </a:p>
          <a:p>
            <a:pPr lvl="1"/>
            <a:r>
              <a:rPr lang="en-US" dirty="0"/>
              <a:t>164th place at the </a:t>
            </a:r>
            <a:r>
              <a:rPr lang="en-US" dirty="0" err="1" smtClean="0"/>
              <a:t>TOP500</a:t>
            </a:r>
            <a:r>
              <a:rPr lang="en-US" dirty="0" smtClean="0"/>
              <a:t>, 3rd </a:t>
            </a:r>
            <a:r>
              <a:rPr lang="en-US" dirty="0"/>
              <a:t>place at the </a:t>
            </a:r>
            <a:r>
              <a:rPr lang="en-US" dirty="0" err="1"/>
              <a:t>Green500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21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3936257"/>
            <a:ext cx="4896544" cy="23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9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as a Network Chip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22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1" y="980728"/>
            <a:ext cx="7484969" cy="35783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4559037"/>
            <a:ext cx="75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71C2D"/>
                </a:solidFill>
                <a:latin typeface="Roboto"/>
              </a:rPr>
              <a:t>2020                                 </a:t>
            </a:r>
            <a:r>
              <a:rPr lang="en-US" sz="1600" b="1" dirty="0" err="1" smtClean="0">
                <a:solidFill>
                  <a:srgbClr val="171C2D"/>
                </a:solidFill>
                <a:latin typeface="Roboto"/>
              </a:rPr>
              <a:t>Versal</a:t>
            </a:r>
            <a:r>
              <a:rPr lang="en-US" sz="1600" b="1" dirty="0" smtClean="0">
                <a:solidFill>
                  <a:srgbClr val="171C2D"/>
                </a:solidFill>
                <a:latin typeface="Roboto"/>
              </a:rPr>
              <a:t> </a:t>
            </a:r>
            <a:r>
              <a:rPr lang="en-US" sz="1600" b="1" dirty="0" err="1">
                <a:solidFill>
                  <a:srgbClr val="171C2D"/>
                </a:solidFill>
                <a:latin typeface="Roboto"/>
              </a:rPr>
              <a:t>ACAP</a:t>
            </a:r>
            <a:r>
              <a:rPr lang="en-US" sz="1600" b="1" dirty="0">
                <a:solidFill>
                  <a:srgbClr val="171C2D"/>
                </a:solidFill>
                <a:latin typeface="Roboto"/>
              </a:rPr>
              <a:t> </a:t>
            </a:r>
            <a:r>
              <a:rPr lang="en-US" sz="1600" b="1" dirty="0" smtClean="0">
                <a:solidFill>
                  <a:srgbClr val="171C2D"/>
                </a:solidFill>
                <a:latin typeface="Roboto"/>
              </a:rPr>
              <a:t>                   </a:t>
            </a:r>
            <a:r>
              <a:rPr lang="en-US" sz="1600" b="1" dirty="0" err="1" smtClean="0">
                <a:solidFill>
                  <a:srgbClr val="171C2D"/>
                </a:solidFill>
                <a:latin typeface="Roboto"/>
              </a:rPr>
              <a:t>GTM</a:t>
            </a:r>
            <a:r>
              <a:rPr lang="en-US" sz="1600" b="1" dirty="0" smtClean="0">
                <a:solidFill>
                  <a:srgbClr val="171C2D"/>
                </a:solidFill>
                <a:latin typeface="Roboto"/>
              </a:rPr>
              <a:t> </a:t>
            </a:r>
            <a:r>
              <a:rPr lang="en-US" sz="1600" b="1" dirty="0">
                <a:solidFill>
                  <a:srgbClr val="171C2D"/>
                </a:solidFill>
                <a:latin typeface="Roboto"/>
              </a:rPr>
              <a:t>(</a:t>
            </a:r>
            <a:r>
              <a:rPr lang="en-US" sz="1600" b="1" dirty="0" err="1" smtClean="0">
                <a:solidFill>
                  <a:srgbClr val="171C2D"/>
                </a:solidFill>
                <a:latin typeface="Roboto"/>
              </a:rPr>
              <a:t>112Gb</a:t>
            </a:r>
            <a:r>
              <a:rPr lang="en-US" sz="1600" b="1" dirty="0" smtClean="0">
                <a:solidFill>
                  <a:srgbClr val="171C2D"/>
                </a:solidFill>
                <a:latin typeface="Roboto"/>
              </a:rPr>
              <a:t>/s x 140)</a:t>
            </a:r>
            <a:endParaRPr lang="fa-IR" sz="1600" dirty="0"/>
          </a:p>
        </p:txBody>
      </p:sp>
    </p:spTree>
    <p:extLst>
      <p:ext uri="{BB962C8B-B14F-4D97-AF65-F5344CB8AC3E}">
        <p14:creationId xmlns:p14="http://schemas.microsoft.com/office/powerpoint/2010/main" val="8059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as a Network Chip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654896"/>
            <a:ext cx="8280920" cy="998240"/>
          </a:xfrm>
        </p:spPr>
        <p:txBody>
          <a:bodyPr/>
          <a:lstStyle/>
          <a:p>
            <a:r>
              <a:rPr lang="en-US" sz="2400" b="0" dirty="0" smtClean="0"/>
              <a:t>Network companies with network products </a:t>
            </a:r>
            <a:r>
              <a:rPr lang="en-US" sz="2400" b="0" dirty="0"/>
              <a:t>with </a:t>
            </a:r>
            <a:r>
              <a:rPr lang="en-US" sz="2400" b="0" dirty="0" smtClean="0"/>
              <a:t>FPGA:</a:t>
            </a:r>
          </a:p>
          <a:p>
            <a:pPr lvl="1"/>
            <a:r>
              <a:rPr lang="pt-BR" sz="2400" b="0" dirty="0" smtClean="0"/>
              <a:t>Exablaze</a:t>
            </a:r>
          </a:p>
          <a:p>
            <a:pPr lvl="1"/>
            <a:r>
              <a:rPr lang="pt-BR" sz="2400" b="0" dirty="0" smtClean="0"/>
              <a:t>Arista</a:t>
            </a:r>
          </a:p>
          <a:p>
            <a:pPr lvl="1"/>
            <a:r>
              <a:rPr lang="pt-BR" sz="2400" b="0" dirty="0" smtClean="0"/>
              <a:t>Cisco</a:t>
            </a:r>
          </a:p>
          <a:p>
            <a:pPr lvl="1"/>
            <a:r>
              <a:rPr lang="pt-BR" sz="2400" b="0" dirty="0" smtClean="0"/>
              <a:t>Mellanox</a:t>
            </a:r>
          </a:p>
          <a:p>
            <a:pPr lvl="1"/>
            <a:r>
              <a:rPr lang="pt-BR" sz="2400" b="0" dirty="0" smtClean="0"/>
              <a:t>Simplex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23</a:t>
            </a:fld>
            <a:endParaRPr lang="en-US" alt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2282"/>
            <a:ext cx="7998594" cy="26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Data: Web Search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engines:</a:t>
            </a:r>
            <a:endParaRPr lang="fa-IR" dirty="0" smtClean="0"/>
          </a:p>
          <a:p>
            <a:pPr lvl="1"/>
            <a:r>
              <a:rPr lang="en-US" b="0" dirty="0" smtClean="0"/>
              <a:t>Scan huge </a:t>
            </a:r>
            <a:r>
              <a:rPr lang="en-US" b="0" dirty="0"/>
              <a:t>databases </a:t>
            </a:r>
            <a:r>
              <a:rPr lang="en-US" b="0" dirty="0" smtClean="0"/>
              <a:t>to </a:t>
            </a:r>
            <a:r>
              <a:rPr lang="en-US" b="0" dirty="0"/>
              <a:t>find </a:t>
            </a:r>
            <a:r>
              <a:rPr lang="en-US" b="0" dirty="0" smtClean="0"/>
              <a:t>the Web </a:t>
            </a:r>
            <a:r>
              <a:rPr lang="en-US" b="0" dirty="0"/>
              <a:t>pages containing </a:t>
            </a:r>
            <a:r>
              <a:rPr lang="en-US" b="0" dirty="0" smtClean="0"/>
              <a:t>keyword(s)</a:t>
            </a:r>
          </a:p>
          <a:p>
            <a:pPr lvl="1"/>
            <a:r>
              <a:rPr lang="en-US" dirty="0"/>
              <a:t>Web pages are scored and sorted </a:t>
            </a:r>
            <a:r>
              <a:rPr lang="en-US" dirty="0" smtClean="0"/>
              <a:t>in terms </a:t>
            </a:r>
            <a:r>
              <a:rPr lang="en-US" dirty="0"/>
              <a:t>of their relevance with the </a:t>
            </a:r>
            <a:r>
              <a:rPr lang="en-US" dirty="0" smtClean="0"/>
              <a:t>keyword.</a:t>
            </a:r>
          </a:p>
          <a:p>
            <a:r>
              <a:rPr lang="en-US" b="0" dirty="0" smtClean="0"/>
              <a:t>Past:</a:t>
            </a:r>
          </a:p>
          <a:p>
            <a:pPr lvl="1"/>
            <a:r>
              <a:rPr lang="en-US" b="0" dirty="0" smtClean="0"/>
              <a:t>Built </a:t>
            </a:r>
            <a:r>
              <a:rPr lang="en-US" b="0" dirty="0"/>
              <a:t>on PC-based server </a:t>
            </a:r>
            <a:r>
              <a:rPr lang="en-US" b="0" dirty="0" smtClean="0"/>
              <a:t>clusters</a:t>
            </a:r>
          </a:p>
          <a:p>
            <a:r>
              <a:rPr lang="en-US" b="0" dirty="0" smtClean="0"/>
              <a:t>Present:</a:t>
            </a:r>
          </a:p>
          <a:p>
            <a:pPr lvl="1"/>
            <a:r>
              <a:rPr lang="en-US" b="0" dirty="0" smtClean="0"/>
              <a:t>Large-scale data centers facing power wall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FPGA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Microsoft Bing search engine uses </a:t>
            </a:r>
            <a:r>
              <a:rPr lang="en-US" dirty="0" err="1" smtClean="0">
                <a:sym typeface="Wingdings" panose="05000000000000000000" pitchFamily="2" charset="2"/>
              </a:rPr>
              <a:t>Stratix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Arria</a:t>
            </a:r>
            <a:r>
              <a:rPr lang="en-US" dirty="0" smtClean="0">
                <a:sym typeface="Wingdings" panose="05000000000000000000" pitchFamily="2" charset="2"/>
              </a:rPr>
              <a:t> 10 FPGAs</a:t>
            </a:r>
          </a:p>
          <a:p>
            <a:pPr lvl="2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24</a:t>
            </a:fld>
            <a:endParaRPr lang="en-US" altLang="fa-IR"/>
          </a:p>
        </p:txBody>
      </p:sp>
      <p:sp>
        <p:nvSpPr>
          <p:cNvPr id="5" name="Rectangle 4"/>
          <p:cNvSpPr/>
          <p:nvPr/>
        </p:nvSpPr>
        <p:spPr>
          <a:xfrm>
            <a:off x="1671564" y="5848290"/>
            <a:ext cx="5444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FPGAs in Microsoft's Intelligent Cloud Computing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849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1129680"/>
          </a:xfrm>
        </p:spPr>
        <p:txBody>
          <a:bodyPr/>
          <a:lstStyle/>
          <a:p>
            <a:r>
              <a:rPr lang="en-US" dirty="0" smtClean="0"/>
              <a:t>Microsoft Azure Project:</a:t>
            </a:r>
          </a:p>
          <a:p>
            <a:pPr lvl="1"/>
            <a:r>
              <a:rPr lang="en-US" dirty="0"/>
              <a:t>Accelerated Machine Learning with Project </a:t>
            </a:r>
            <a:r>
              <a:rPr lang="en-US" dirty="0" smtClean="0"/>
              <a:t>Brainwave</a:t>
            </a:r>
          </a:p>
          <a:p>
            <a:pPr lvl="1"/>
            <a:r>
              <a:rPr lang="en-US" dirty="0" smtClean="0"/>
              <a:t>Uses Intel FPGA</a:t>
            </a:r>
            <a:endParaRPr lang="fa-IR" dirty="0"/>
          </a:p>
          <a:p>
            <a:pPr lv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25</a:t>
            </a:fld>
            <a:endParaRPr lang="en-US" altLang="fa-IR"/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1043608" y="3085510"/>
            <a:ext cx="76328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Video: </a:t>
            </a:r>
            <a:r>
              <a:rPr lang="fa-IR" dirty="0" smtClean="0">
                <a:hlinkClick r:id="rId3" action="ppaction://hlinkfile"/>
              </a:rPr>
              <a:t>Azure </a:t>
            </a:r>
            <a:r>
              <a:rPr lang="fa-IR" dirty="0">
                <a:hlinkClick r:id="rId3" action="ppaction://hlinkfile"/>
              </a:rPr>
              <a:t>Accelerated Machine Learning with Project Brainwave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289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Spiking Neural Neworks</a:t>
            </a:r>
            <a:endParaRPr lang="en-US" altLang="fa-I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47656" y="5805264"/>
            <a:ext cx="18288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mtClean="0"/>
              <a:t>[Isik23]</a:t>
            </a:r>
            <a:endParaRPr lang="en-US" sz="21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19" y="1172032"/>
            <a:ext cx="8666301" cy="46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1129680"/>
          </a:xfrm>
        </p:spPr>
        <p:txBody>
          <a:bodyPr/>
          <a:lstStyle/>
          <a:p>
            <a:pPr lvl="1" algn="r" rtl="1"/>
            <a:r>
              <a:rPr lang="fa-IR" sz="3200" dirty="0" smtClean="0">
                <a:cs typeface="B Nazanin" panose="00000400000000000000" pitchFamily="2" charset="-78"/>
              </a:rPr>
              <a:t>تحقیق درباره یک کاربرد </a:t>
            </a:r>
            <a:r>
              <a:rPr lang="en-US" sz="3200" dirty="0" smtClean="0">
                <a:cs typeface="B Nazanin" panose="00000400000000000000" pitchFamily="2" charset="-78"/>
              </a:rPr>
              <a:t>FPGA</a:t>
            </a:r>
            <a:r>
              <a:rPr lang="fa-IR" sz="3200" dirty="0" smtClean="0">
                <a:cs typeface="B Nazanin" panose="00000400000000000000" pitchFamily="2" charset="-78"/>
              </a:rPr>
              <a:t>ها در صنعت:</a:t>
            </a:r>
          </a:p>
          <a:p>
            <a:pPr lvl="1" algn="r" rtl="1"/>
            <a:r>
              <a:rPr lang="fa-IR" sz="3200" dirty="0" smtClean="0">
                <a:cs typeface="B Nazanin" panose="00000400000000000000" pitchFamily="2" charset="-78"/>
              </a:rPr>
              <a:t>نکات مهم:</a:t>
            </a:r>
          </a:p>
          <a:p>
            <a:pPr lvl="2" algn="r" rtl="1"/>
            <a:r>
              <a:rPr lang="fa-IR" sz="3200" dirty="0" smtClean="0">
                <a:cs typeface="B Nazanin" panose="00000400000000000000" pitchFamily="2" charset="-78"/>
              </a:rPr>
              <a:t> حداقل 3 و حداکثر 4 صفحه</a:t>
            </a:r>
          </a:p>
          <a:p>
            <a:pPr lvl="2" algn="r" rtl="1"/>
            <a:r>
              <a:rPr lang="fa-IR" sz="3200" dirty="0"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cs typeface="B Nazanin" panose="00000400000000000000" pitchFamily="2" charset="-78"/>
              </a:rPr>
              <a:t>گزارش </a:t>
            </a:r>
            <a:r>
              <a:rPr lang="fa-IR" sz="3200" dirty="0">
                <a:cs typeface="B Nazanin" panose="00000400000000000000" pitchFamily="2" charset="-78"/>
              </a:rPr>
              <a:t>ها به زبان </a:t>
            </a:r>
            <a:r>
              <a:rPr lang="fa-IR" sz="3200" dirty="0" smtClean="0">
                <a:cs typeface="B Nazanin" panose="00000400000000000000" pitchFamily="2" charset="-78"/>
              </a:rPr>
              <a:t>فارسی</a:t>
            </a:r>
          </a:p>
          <a:p>
            <a:pPr lvl="2" algn="r" rtl="1"/>
            <a:r>
              <a:rPr lang="fa-IR" sz="3200" dirty="0"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cs typeface="B Nazanin" panose="00000400000000000000" pitchFamily="2" charset="-78"/>
              </a:rPr>
              <a:t>اجتناب از ترجمه نامفهوم</a:t>
            </a:r>
          </a:p>
          <a:p>
            <a:pPr lvl="2" algn="r" rtl="1"/>
            <a:r>
              <a:rPr lang="fa-IR" sz="3200" dirty="0"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cs typeface="B Nazanin" panose="00000400000000000000" pitchFamily="2" charset="-78"/>
              </a:rPr>
              <a:t>انتخاب موضوع: حداکثر تا آخر وقت شنبه (10 مهر) در سامانه </a:t>
            </a:r>
            <a:r>
              <a:rPr lang="en-US" sz="2800" dirty="0" smtClean="0">
                <a:cs typeface="B Nazanin" panose="00000400000000000000" pitchFamily="2" charset="-78"/>
              </a:rPr>
              <a:t>courses</a:t>
            </a:r>
            <a:endParaRPr lang="en-US" sz="3200" dirty="0" smtClean="0">
              <a:cs typeface="B Nazanin" panose="00000400000000000000" pitchFamily="2" charset="-78"/>
            </a:endParaRPr>
          </a:p>
          <a:p>
            <a:pPr lvl="2" algn="r" rtl="1"/>
            <a:endParaRPr lang="fa-IR" sz="3200" dirty="0" smtClean="0">
              <a:cs typeface="B Nazanin" panose="00000400000000000000" pitchFamily="2" charset="-78"/>
            </a:endParaRPr>
          </a:p>
          <a:p>
            <a:pPr lvl="2" algn="r" rtl="1"/>
            <a:endParaRPr lang="fa-IR" sz="3200" dirty="0">
              <a:cs typeface="B Nazanin" panose="00000400000000000000" pitchFamily="2" charset="-78"/>
            </a:endParaRPr>
          </a:p>
          <a:p>
            <a:pPr lvl="2" algn="r" rtl="1"/>
            <a:endParaRPr lang="fa-IR" sz="3200" dirty="0" smtClean="0">
              <a:cs typeface="B Nazanin" panose="00000400000000000000" pitchFamily="2" charset="-78"/>
            </a:endParaRPr>
          </a:p>
          <a:p>
            <a:pPr lvl="2" algn="r" rtl="1"/>
            <a:endParaRPr lang="fa-IR" sz="3200" dirty="0" smtClean="0">
              <a:cs typeface="B Nazanin" panose="00000400000000000000" pitchFamily="2" charset="-78"/>
            </a:endParaRPr>
          </a:p>
          <a:p>
            <a:pPr lvl="2"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27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8183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03225"/>
            <a:ext cx="7773988" cy="444500"/>
          </a:xfrm>
        </p:spPr>
        <p:txBody>
          <a:bodyPr/>
          <a:lstStyle/>
          <a:p>
            <a:r>
              <a:rPr lang="en-US" dirty="0" smtClean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FPGA applications in </a:t>
            </a:r>
            <a:r>
              <a:rPr lang="en-US" dirty="0" err="1" smtClean="0"/>
              <a:t>Xilinx.com</a:t>
            </a:r>
            <a:r>
              <a:rPr lang="en-US" dirty="0" smtClean="0"/>
              <a:t> and </a:t>
            </a:r>
            <a:r>
              <a:rPr lang="en-US" dirty="0" err="1" smtClean="0"/>
              <a:t>Intel.com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Xilinx </a:t>
            </a:r>
            <a:r>
              <a:rPr lang="en-US" dirty="0" smtClean="0">
                <a:sym typeface="Wingdings" panose="05000000000000000000" pitchFamily="2" charset="2"/>
              </a:rPr>
              <a:t> Applications</a:t>
            </a:r>
            <a:r>
              <a:rPr lang="en-US" dirty="0" smtClean="0"/>
              <a:t>:</a:t>
            </a:r>
          </a:p>
          <a:p>
            <a:r>
              <a:rPr lang="en-US" b="0" u="sng" dirty="0">
                <a:hlinkClick r:id="rId2"/>
              </a:rPr>
              <a:t>Data Center</a:t>
            </a:r>
            <a:endParaRPr lang="en-US" b="0" dirty="0"/>
          </a:p>
          <a:p>
            <a:pPr lvl="1"/>
            <a:r>
              <a:rPr lang="en-US" b="0" u="sng" dirty="0" smtClean="0">
                <a:hlinkClick r:id="rId3"/>
              </a:rPr>
              <a:t>Video </a:t>
            </a:r>
            <a:r>
              <a:rPr lang="en-US" b="0" u="sng" dirty="0">
                <a:hlinkClick r:id="rId3"/>
              </a:rPr>
              <a:t>and Image Processing</a:t>
            </a:r>
            <a:endParaRPr lang="en-US" b="0" dirty="0"/>
          </a:p>
          <a:p>
            <a:pPr lvl="1"/>
            <a:r>
              <a:rPr lang="en-US" b="0" dirty="0">
                <a:hlinkClick r:id="rId4"/>
              </a:rPr>
              <a:t>Computational Storage</a:t>
            </a:r>
            <a:endParaRPr lang="en-US" b="0" dirty="0"/>
          </a:p>
          <a:p>
            <a:pPr lvl="1"/>
            <a:r>
              <a:rPr lang="en-US" b="0" dirty="0">
                <a:hlinkClick r:id="rId5"/>
              </a:rPr>
              <a:t>Database and Data Analytics</a:t>
            </a:r>
            <a:endParaRPr lang="en-US" b="0" dirty="0"/>
          </a:p>
          <a:p>
            <a:pPr lvl="1"/>
            <a:r>
              <a:rPr lang="en-US" b="0" dirty="0">
                <a:hlinkClick r:id="rId6"/>
              </a:rPr>
              <a:t>Financial Technology</a:t>
            </a:r>
            <a:endParaRPr lang="en-US" b="0" dirty="0"/>
          </a:p>
          <a:p>
            <a:pPr lvl="1"/>
            <a:r>
              <a:rPr lang="en-US" b="0" dirty="0">
                <a:hlinkClick r:id="rId7"/>
              </a:rPr>
              <a:t>High Performance Computing</a:t>
            </a:r>
            <a:endParaRPr lang="en-US" b="0" dirty="0"/>
          </a:p>
          <a:p>
            <a:pPr lvl="1"/>
            <a:r>
              <a:rPr lang="en-US" b="0" dirty="0">
                <a:hlinkClick r:id="rId8"/>
              </a:rPr>
              <a:t>Network </a:t>
            </a:r>
            <a:r>
              <a:rPr lang="en-US" b="0" dirty="0" smtClean="0">
                <a:hlinkClick r:id="rId8"/>
              </a:rPr>
              <a:t>Acceleration</a:t>
            </a:r>
            <a:r>
              <a:rPr lang="en-US" dirty="0" smtClean="0"/>
              <a:t>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Xilinx </a:t>
            </a:r>
            <a:r>
              <a:rPr lang="en-US" dirty="0" smtClean="0">
                <a:sym typeface="Wingdings" panose="05000000000000000000" pitchFamily="2" charset="2"/>
              </a:rPr>
              <a:t> Applications (continued)</a:t>
            </a:r>
          </a:p>
          <a:p>
            <a:r>
              <a:rPr lang="en-US" b="0" dirty="0"/>
              <a:t>Communications</a:t>
            </a:r>
          </a:p>
          <a:p>
            <a:pPr lvl="1"/>
            <a:r>
              <a:rPr lang="en-US" b="0" dirty="0">
                <a:hlinkClick r:id="rId2"/>
              </a:rPr>
              <a:t>5G Wireless</a:t>
            </a:r>
            <a:endParaRPr lang="en-US" b="0" dirty="0"/>
          </a:p>
          <a:p>
            <a:pPr lvl="1"/>
            <a:r>
              <a:rPr lang="en-US" b="0" dirty="0">
                <a:hlinkClick r:id="rId3"/>
              </a:rPr>
              <a:t>Wired Communications</a:t>
            </a:r>
            <a:endParaRPr lang="en-US" b="0" dirty="0"/>
          </a:p>
          <a:p>
            <a:pPr lvl="1"/>
            <a:r>
              <a:rPr lang="en-US" b="0" dirty="0">
                <a:hlinkClick r:id="rId4"/>
              </a:rPr>
              <a:t>Wireless </a:t>
            </a:r>
            <a:r>
              <a:rPr lang="en-US" b="0" dirty="0" smtClean="0">
                <a:hlinkClick r:id="rId4"/>
              </a:rPr>
              <a:t>Communications</a:t>
            </a:r>
            <a:endParaRPr lang="en-US" b="0" dirty="0" smtClean="0"/>
          </a:p>
          <a:p>
            <a:endParaRPr lang="en-US" b="0" dirty="0"/>
          </a:p>
          <a:p>
            <a:pPr lvl="2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PLD Market: 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 rtl="0">
              <a:buFont typeface="Wingdings" panose="05000000000000000000" pitchFamily="2" charset="2"/>
              <a:buChar char="Ø"/>
            </a:pPr>
            <a:r>
              <a:rPr lang="en-US" dirty="0" smtClean="0"/>
              <a:t>Altera + Xilinx</a:t>
            </a:r>
          </a:p>
          <a:p>
            <a:pPr lvl="2" algn="l" rtl="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~ 70% - 80%</a:t>
            </a:r>
          </a:p>
          <a:p>
            <a:pPr lvl="3" algn="l" rtl="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Wikiinvest.com </a:t>
            </a:r>
          </a:p>
          <a:p>
            <a:pPr lvl="3" algn="l" rtl="0">
              <a:buFont typeface="Wingdings" panose="05000000000000000000" pitchFamily="2" charset="2"/>
              <a:buChar char="Ø"/>
            </a:pPr>
            <a:r>
              <a:rPr lang="en-US" dirty="0" smtClean="0"/>
              <a:t> finance.yahoo.com</a:t>
            </a:r>
          </a:p>
          <a:p>
            <a:pPr algn="l" rtl="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B8D87-7F0C-459F-BC57-1565986A461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9172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Xilinx </a:t>
            </a:r>
            <a:r>
              <a:rPr lang="en-US" dirty="0" smtClean="0">
                <a:sym typeface="Wingdings" panose="05000000000000000000" pitchFamily="2" charset="2"/>
              </a:rPr>
              <a:t> Applications (continued)</a:t>
            </a:r>
          </a:p>
          <a:p>
            <a:r>
              <a:rPr lang="en-US" b="0" u="sng" dirty="0">
                <a:hlinkClick r:id="rId2"/>
              </a:rPr>
              <a:t>Industry Solutions</a:t>
            </a:r>
            <a:endParaRPr lang="en-US" b="0" dirty="0"/>
          </a:p>
          <a:p>
            <a:pPr lvl="1"/>
            <a:r>
              <a:rPr lang="en-US" b="0" dirty="0">
                <a:hlinkClick r:id="rId3"/>
              </a:rPr>
              <a:t>Aerospace &amp; Defense</a:t>
            </a:r>
            <a:endParaRPr lang="en-US" b="0" dirty="0"/>
          </a:p>
          <a:p>
            <a:pPr lvl="1"/>
            <a:r>
              <a:rPr lang="en-US" b="0" dirty="0">
                <a:hlinkClick r:id="rId4"/>
              </a:rPr>
              <a:t>Automotive</a:t>
            </a:r>
            <a:endParaRPr lang="en-US" b="0" dirty="0"/>
          </a:p>
          <a:p>
            <a:pPr lvl="1"/>
            <a:r>
              <a:rPr lang="en-US" b="0" dirty="0">
                <a:hlinkClick r:id="rId5"/>
              </a:rPr>
              <a:t>Broadcast &amp; Pro A/V</a:t>
            </a:r>
            <a:endParaRPr lang="en-US" b="0" dirty="0"/>
          </a:p>
          <a:p>
            <a:pPr lvl="1"/>
            <a:r>
              <a:rPr lang="en-US" b="0" dirty="0">
                <a:hlinkClick r:id="rId6"/>
              </a:rPr>
              <a:t>Consumer Electronics</a:t>
            </a:r>
            <a:endParaRPr lang="en-US" b="0" dirty="0"/>
          </a:p>
          <a:p>
            <a:pPr lvl="1"/>
            <a:r>
              <a:rPr lang="en-US" b="0" dirty="0">
                <a:hlinkClick r:id="rId7"/>
              </a:rPr>
              <a:t>Emulation &amp; Prototyping</a:t>
            </a:r>
            <a:endParaRPr lang="en-US" b="0" dirty="0"/>
          </a:p>
          <a:p>
            <a:pPr lvl="1"/>
            <a:r>
              <a:rPr lang="en-US" b="0" dirty="0">
                <a:hlinkClick r:id="rId8"/>
              </a:rPr>
              <a:t>Industrial</a:t>
            </a:r>
            <a:endParaRPr lang="en-US" b="0" dirty="0"/>
          </a:p>
          <a:p>
            <a:pPr lvl="1"/>
            <a:r>
              <a:rPr lang="en-US" b="0" dirty="0">
                <a:hlinkClick r:id="rId9"/>
              </a:rPr>
              <a:t>Medical</a:t>
            </a:r>
            <a:endParaRPr lang="en-US" b="0" dirty="0"/>
          </a:p>
          <a:p>
            <a:pPr lvl="1"/>
            <a:r>
              <a:rPr lang="en-US" b="0" dirty="0">
                <a:hlinkClick r:id="rId10"/>
              </a:rPr>
              <a:t>Test and </a:t>
            </a:r>
            <a:r>
              <a:rPr lang="en-US" b="0" dirty="0" smtClean="0">
                <a:hlinkClick r:id="rId10"/>
              </a:rPr>
              <a:t>Measurement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Xilinx </a:t>
            </a:r>
            <a:r>
              <a:rPr lang="en-US" dirty="0" smtClean="0">
                <a:sym typeface="Wingdings" panose="05000000000000000000" pitchFamily="2" charset="2"/>
              </a:rPr>
              <a:t> Applications (continued)</a:t>
            </a:r>
          </a:p>
          <a:p>
            <a:r>
              <a:rPr lang="en-US" b="0" dirty="0"/>
              <a:t>AI Inference Acceleration</a:t>
            </a:r>
          </a:p>
          <a:p>
            <a:pPr lvl="1"/>
            <a:r>
              <a:rPr lang="en-US" b="0" dirty="0">
                <a:hlinkClick r:id="rId2"/>
              </a:rPr>
              <a:t>Why Xilinx AI</a:t>
            </a:r>
            <a:endParaRPr lang="en-US" b="0" dirty="0"/>
          </a:p>
          <a:p>
            <a:pPr lvl="1"/>
            <a:r>
              <a:rPr lang="en-US" b="0" dirty="0">
                <a:hlinkClick r:id="rId3"/>
              </a:rPr>
              <a:t>Xilinx AI Solutions</a:t>
            </a:r>
            <a:endParaRPr lang="en-US" b="0" dirty="0"/>
          </a:p>
          <a:p>
            <a:pPr lvl="1"/>
            <a:r>
              <a:rPr lang="en-US" b="0" dirty="0">
                <a:hlinkClick r:id="rId4"/>
              </a:rPr>
              <a:t>Get Started with Xilinx AI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648200"/>
          </a:xfrm>
        </p:spPr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Intel: </a:t>
            </a:r>
            <a:r>
              <a:rPr lang="en-US" dirty="0" smtClean="0">
                <a:sym typeface="Wingdings" panose="05000000000000000000" pitchFamily="2" charset="2"/>
                <a:hlinkClick r:id="rId2"/>
              </a:rPr>
              <a:t>Industry Applications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b="0" dirty="0">
                <a:hlinkClick r:id="rId3"/>
              </a:rPr>
              <a:t>Automotive</a:t>
            </a:r>
            <a:endParaRPr lang="en-US" b="0" dirty="0"/>
          </a:p>
          <a:p>
            <a:pPr lvl="1"/>
            <a:r>
              <a:rPr lang="en-US" b="0" dirty="0" smtClean="0">
                <a:hlinkClick r:id="rId4"/>
              </a:rPr>
              <a:t>Broadcast</a:t>
            </a:r>
            <a:endParaRPr lang="en-US" b="0" dirty="0"/>
          </a:p>
          <a:p>
            <a:pPr lvl="1"/>
            <a:r>
              <a:rPr lang="en-US" b="0" dirty="0" smtClean="0">
                <a:hlinkClick r:id="rId5"/>
              </a:rPr>
              <a:t>Computer </a:t>
            </a:r>
            <a:r>
              <a:rPr lang="en-US" b="0" dirty="0">
                <a:hlinkClick r:id="rId5"/>
              </a:rPr>
              <a:t>&amp; Storage</a:t>
            </a:r>
            <a:endParaRPr lang="en-US" b="0" dirty="0"/>
          </a:p>
          <a:p>
            <a:pPr lvl="1"/>
            <a:r>
              <a:rPr lang="en-US" b="0" dirty="0" smtClean="0">
                <a:hlinkClick r:id="rId6"/>
              </a:rPr>
              <a:t>Consumer</a:t>
            </a:r>
            <a:endParaRPr lang="en-US" b="0" dirty="0"/>
          </a:p>
          <a:p>
            <a:pPr lvl="1"/>
            <a:r>
              <a:rPr lang="en-US" b="0" dirty="0" smtClean="0">
                <a:hlinkClick r:id="rId7"/>
              </a:rPr>
              <a:t>Embedded </a:t>
            </a:r>
            <a:r>
              <a:rPr lang="en-US" b="0" dirty="0">
                <a:hlinkClick r:id="rId7"/>
              </a:rPr>
              <a:t>Vision</a:t>
            </a:r>
            <a:endParaRPr lang="en-US" b="0" dirty="0"/>
          </a:p>
          <a:p>
            <a:pPr lvl="1"/>
            <a:r>
              <a:rPr lang="en-US" b="0" dirty="0" smtClean="0">
                <a:hlinkClick r:id="rId8"/>
              </a:rPr>
              <a:t>Industrial</a:t>
            </a:r>
            <a:endParaRPr lang="en-US" b="0" dirty="0"/>
          </a:p>
          <a:p>
            <a:pPr lvl="1"/>
            <a:r>
              <a:rPr lang="en-US" b="0" dirty="0" smtClean="0">
                <a:hlinkClick r:id="rId9"/>
              </a:rPr>
              <a:t>Medical</a:t>
            </a:r>
            <a:endParaRPr lang="en-US" b="0" dirty="0"/>
          </a:p>
          <a:p>
            <a:pPr lvl="1"/>
            <a:r>
              <a:rPr lang="en-US" b="0" dirty="0" smtClean="0">
                <a:hlinkClick r:id="rId10"/>
              </a:rPr>
              <a:t>Military/Aerospace/Government</a:t>
            </a:r>
            <a:endParaRPr lang="en-US" b="0" dirty="0"/>
          </a:p>
          <a:p>
            <a:pPr lvl="1"/>
            <a:r>
              <a:rPr lang="en-US" b="0" dirty="0" smtClean="0">
                <a:hlinkClick r:id="rId11"/>
              </a:rPr>
              <a:t>Test </a:t>
            </a:r>
            <a:r>
              <a:rPr lang="en-US" b="0" dirty="0">
                <a:hlinkClick r:id="rId11"/>
              </a:rPr>
              <a:t>&amp; Measurement</a:t>
            </a:r>
            <a:endParaRPr lang="en-US" b="0" dirty="0"/>
          </a:p>
          <a:p>
            <a:pPr lvl="1"/>
            <a:r>
              <a:rPr lang="en-US" b="0" dirty="0" smtClean="0">
                <a:hlinkClick r:id="rId12"/>
              </a:rPr>
              <a:t>Wireless</a:t>
            </a:r>
            <a:endParaRPr lang="en-US" b="0" dirty="0"/>
          </a:p>
          <a:p>
            <a:pPr lvl="1"/>
            <a:r>
              <a:rPr lang="en-US" b="0" dirty="0" smtClean="0">
                <a:hlinkClick r:id="rId13"/>
              </a:rPr>
              <a:t>Wireline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648200"/>
          </a:xfrm>
        </p:spPr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Intel: </a:t>
            </a:r>
            <a:r>
              <a:rPr lang="en-US" dirty="0" smtClean="0">
                <a:sym typeface="Wingdings" panose="05000000000000000000" pitchFamily="2" charset="2"/>
                <a:hlinkClick r:id="rId2"/>
              </a:rPr>
              <a:t>Industry Applications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b="0" dirty="0" smtClean="0">
                <a:hlinkClick r:id="rId3"/>
              </a:rPr>
              <a:t>5G Connectivity</a:t>
            </a:r>
            <a:endParaRPr lang="en-US" b="0" dirty="0"/>
          </a:p>
          <a:p>
            <a:pPr lvl="1"/>
            <a:r>
              <a:rPr lang="en-US" b="0" dirty="0" smtClean="0">
                <a:hlinkClick r:id="rId4"/>
              </a:rPr>
              <a:t>Artificial Intelligence</a:t>
            </a:r>
            <a:endParaRPr lang="en-US" b="0" dirty="0" smtClean="0"/>
          </a:p>
          <a:p>
            <a:pPr lvl="1"/>
            <a:r>
              <a:rPr lang="en-US" b="0" dirty="0" smtClean="0">
                <a:hlinkClick r:id="rId5"/>
              </a:rPr>
              <a:t>Data Center</a:t>
            </a:r>
            <a:endParaRPr lang="en-US" b="0" dirty="0" smtClean="0"/>
          </a:p>
          <a:p>
            <a:pPr lvl="1"/>
            <a:r>
              <a:rPr lang="en-US" b="0" dirty="0">
                <a:hlinkClick r:id="rId6"/>
              </a:rPr>
              <a:t>Intelligent Vision and Video</a:t>
            </a:r>
            <a:endParaRPr lang="en-US" b="0" dirty="0"/>
          </a:p>
          <a:p>
            <a:pPr lvl="1"/>
            <a:r>
              <a:rPr lang="en-US" b="0" dirty="0" smtClean="0">
                <a:hlinkClick r:id="rId7"/>
              </a:rPr>
              <a:t>Internet </a:t>
            </a:r>
            <a:r>
              <a:rPr lang="en-US" b="0" dirty="0">
                <a:hlinkClick r:id="rId7"/>
              </a:rPr>
              <a:t>of Things</a:t>
            </a:r>
            <a:endParaRPr lang="en-US" b="0" dirty="0"/>
          </a:p>
          <a:p>
            <a:pPr lvl="1"/>
            <a:r>
              <a:rPr lang="en-US" b="0" dirty="0">
                <a:hlinkClick r:id="rId8"/>
              </a:rPr>
              <a:t>Security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B Titr" panose="00000700000000000000" pitchFamily="2" charset="-78"/>
              </a:rPr>
              <a:t>References</a:t>
            </a:r>
            <a:endParaRPr altLang="en-US" dirty="0" smtClean="0">
              <a:cs typeface="B Titr" panose="00000700000000000000" pitchFamily="2" charset="-78"/>
            </a:endParaRPr>
          </a:p>
        </p:txBody>
      </p:sp>
      <p:sp>
        <p:nvSpPr>
          <p:cNvPr id="83971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B4AE1D-A109-4AD9-8593-40E949872225}" type="slidenum">
              <a:rPr lang="en-US" altLang="en-US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00" b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-533400" y="1196213"/>
            <a:ext cx="9372600" cy="519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har char="•"/>
              <a:defRPr sz="2200" b="0">
                <a:solidFill>
                  <a:srgbClr val="FF5050"/>
                </a:solidFill>
                <a:latin typeface="+mn-lt"/>
                <a:cs typeface="+mn-cs"/>
              </a:defRPr>
            </a:lvl1pPr>
            <a:lvl2pPr marL="741363" indent="-284163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−"/>
              <a:defRPr>
                <a:latin typeface="+mn-lt"/>
                <a:cs typeface="+mn-cs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latin typeface="+mn-lt"/>
                <a:cs typeface="+mn-cs"/>
              </a:defRPr>
            </a:lvl4pPr>
            <a:lvl5pPr marL="2057400" indent="-231775" eaLnBrk="0" hangingPunct="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latin typeface="+mn-lt"/>
                <a:cs typeface="+mn-cs"/>
              </a:defRPr>
            </a:lvl5pPr>
            <a:lvl6pPr marL="2514600" indent="-231775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latin typeface="+mn-lt"/>
                <a:cs typeface="+mn-cs"/>
              </a:defRPr>
            </a:lvl6pPr>
            <a:lvl7pPr marL="2971800" indent="-231775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latin typeface="+mn-lt"/>
                <a:cs typeface="+mn-cs"/>
              </a:defRPr>
            </a:lvl7pPr>
            <a:lvl8pPr marL="3429000" indent="-231775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latin typeface="+mn-lt"/>
                <a:cs typeface="+mn-cs"/>
              </a:defRPr>
            </a:lvl8pPr>
            <a:lvl9pPr marL="3886200" indent="-231775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latin typeface="+mn-lt"/>
                <a:cs typeface="+mn-cs"/>
              </a:defRPr>
            </a:lvl9pPr>
          </a:lstStyle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[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ExtermeTech12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] Tim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Verry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“Are FPGAs the future of password cracking and supercomputing?”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ExtremeTech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2012.</a:t>
            </a:r>
          </a:p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[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ExtermeTech16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] Joel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Hruska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“Intel launches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Stratix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10: Altera FPGA combined with ARM CPU,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14nm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manufacturing,”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ExtremeTech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2016.</a:t>
            </a:r>
          </a:p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[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eSilicon16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]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neuASIC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7nm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Platform for Machine Learning ASIC Design,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eSilicon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2016.</a:t>
            </a:r>
          </a:p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[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Georgis16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]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Georgis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Georgios, George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Lentaris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and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Dionysios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Reisis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. "Acceleration techniques and evaluation on multi-core CPU, GPU and FPGA for image processing and super-resolution." Journal of Real-Time Image Processing (2016): 1-28</a:t>
            </a:r>
            <a:r>
              <a:rPr lang="en-US" dirty="0" smtClean="0">
                <a:solidFill>
                  <a:srgbClr val="FF5050"/>
                </a:solidFill>
                <a:cs typeface="B Nazanin" panose="00000400000000000000" pitchFamily="2" charset="-78"/>
              </a:rPr>
              <a:t>.</a:t>
            </a:r>
            <a:endParaRPr lang="en-US" dirty="0">
              <a:solidFill>
                <a:srgbClr val="FF5050"/>
              </a:solidFill>
              <a:cs typeface="B Nazanin" panose="00000400000000000000" pitchFamily="2" charset="-78"/>
            </a:endParaRPr>
          </a:p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[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Peckham13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] Clarence 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Peckham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, “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GPGPUs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 Stake Out Territory beside FPGAs for Military Signal Processing,” COTS Journal, April 2013</a:t>
            </a:r>
            <a:r>
              <a:rPr lang="en-US" dirty="0" smtClean="0">
                <a:solidFill>
                  <a:srgbClr val="FF5050"/>
                </a:solidFill>
                <a:cs typeface="B Nazanin" panose="00000400000000000000" pitchFamily="2" charset="-78"/>
              </a:rPr>
              <a:t>.</a:t>
            </a:r>
          </a:p>
          <a:p>
            <a:pPr lvl="2"/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Microsoft Co. (2019, April 8, Project Catapult, [Online]. Available: https://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www.microsoft.com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/</a:t>
            </a:r>
            <a:r>
              <a:rPr lang="en-US" dirty="0" err="1">
                <a:solidFill>
                  <a:srgbClr val="FF5050"/>
                </a:solidFill>
                <a:cs typeface="B Nazanin" panose="00000400000000000000" pitchFamily="2" charset="-78"/>
              </a:rPr>
              <a:t>en</a:t>
            </a:r>
            <a:r>
              <a:rPr lang="en-US" dirty="0">
                <a:solidFill>
                  <a:srgbClr val="FF5050"/>
                </a:solidFill>
                <a:cs typeface="B Nazanin" panose="00000400000000000000" pitchFamily="2" charset="-78"/>
              </a:rPr>
              <a:t>-us/research/project/project-catapult/#!videos</a:t>
            </a:r>
          </a:p>
          <a:p>
            <a:pPr lvl="2"/>
            <a:endParaRPr lang="en-US" dirty="0" smtClean="0">
              <a:solidFill>
                <a:srgbClr val="FF5050"/>
              </a:solidFill>
              <a:cs typeface="B Nazanin" panose="00000400000000000000" pitchFamily="2" charset="-78"/>
            </a:endParaRPr>
          </a:p>
          <a:p>
            <a:pPr lvl="2"/>
            <a:endParaRPr lang="en-US" dirty="0">
              <a:solidFill>
                <a:srgbClr val="FF5050"/>
              </a:solidFill>
              <a:cs typeface="B Nazanin" panose="00000400000000000000" pitchFamily="2" charset="-78"/>
            </a:endParaRPr>
          </a:p>
          <a:p>
            <a:pPr lvl="2"/>
            <a:endParaRPr lang="en-US" dirty="0">
              <a:solidFill>
                <a:srgbClr val="FF5050"/>
              </a:solidFill>
              <a:cs typeface="B Nazanin" panose="00000400000000000000" pitchFamily="2" charset="-78"/>
            </a:endParaRPr>
          </a:p>
          <a:p>
            <a:pPr lvl="2"/>
            <a:endParaRPr lang="en-US" dirty="0">
              <a:solidFill>
                <a:srgbClr val="FF5050"/>
              </a:solidFill>
              <a:cs typeface="B Nazanin" panose="00000400000000000000" pitchFamily="2" charset="-78"/>
            </a:endParaRPr>
          </a:p>
          <a:p>
            <a:pPr lvl="2"/>
            <a:endParaRPr lang="en-US" dirty="0">
              <a:solidFill>
                <a:srgbClr val="FF505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828952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80BD20-BF1B-45B7-A9D0-B4F3F7563D0B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28725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fa-IR" b="0" dirty="0" smtClean="0"/>
              <a:t>Microsoft </a:t>
            </a:r>
            <a:r>
              <a:rPr lang="en-US" altLang="fa-IR" b="0" dirty="0"/>
              <a:t>Co. (2019, April 8, Project Catapult, [Online]. Available</a:t>
            </a:r>
            <a:r>
              <a:rPr lang="en-US" altLang="fa-IR" b="0" dirty="0" smtClean="0"/>
              <a:t>: https</a:t>
            </a:r>
            <a:r>
              <a:rPr lang="en-US" altLang="fa-IR" b="0" dirty="0"/>
              <a:t>://</a:t>
            </a:r>
            <a:r>
              <a:rPr lang="en-US" altLang="fa-IR" b="0" dirty="0" err="1"/>
              <a:t>www.microsoft.com</a:t>
            </a:r>
            <a:r>
              <a:rPr lang="en-US" altLang="fa-IR" b="0" dirty="0"/>
              <a:t>/</a:t>
            </a:r>
            <a:r>
              <a:rPr lang="en-US" altLang="fa-IR" b="0" dirty="0" err="1"/>
              <a:t>en</a:t>
            </a:r>
            <a:r>
              <a:rPr lang="en-US" altLang="fa-IR" b="0" dirty="0"/>
              <a:t>-us/research/project/project-catapult/#!</a:t>
            </a:r>
            <a:r>
              <a:rPr lang="en-US" altLang="fa-IR" b="0" dirty="0" smtClean="0"/>
              <a:t>videos</a:t>
            </a:r>
          </a:p>
          <a:p>
            <a:pPr eaLnBrk="1" hangingPunct="1"/>
            <a:endParaRPr lang="en-US" altLang="fa-IR" b="0" dirty="0"/>
          </a:p>
          <a:p>
            <a:pPr eaLnBrk="1" hangingPunct="1"/>
            <a:endParaRPr lang="en-US" altLang="fa-IR" b="0" dirty="0" smtClean="0"/>
          </a:p>
        </p:txBody>
      </p:sp>
    </p:spTree>
    <p:extLst>
      <p:ext uri="{BB962C8B-B14F-4D97-AF65-F5344CB8AC3E}">
        <p14:creationId xmlns:p14="http://schemas.microsoft.com/office/powerpoint/2010/main" val="32681234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5485B14-133E-4823-95AB-F55605F36ECC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FPGA Market</a:t>
            </a:r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381000" y="5833646"/>
            <a:ext cx="84359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https://</a:t>
            </a:r>
            <a:r>
              <a:rPr lang="en-US" altLang="en-US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www.fool.com</a:t>
            </a:r>
            <a:r>
              <a:rPr lang="en-US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/investing/2018/08/14/intel-is-gaining-against-its-biggest-rival-in-</a:t>
            </a:r>
            <a:r>
              <a:rPr lang="en-US" altLang="en-US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this.aspx</a:t>
            </a:r>
            <a:endParaRPr lang="en-US" altLang="en-US" sz="1600" dirty="0" smtClean="0">
              <a:solidFill>
                <a:srgbClr val="000000"/>
              </a:solidFill>
              <a:latin typeface="Times New Roman" panose="02020603050405020304" pitchFamily="18" charset="0"/>
              <a:cs typeface="B Lotus" panose="00000400000000000000" pitchFamily="2" charset="-78"/>
            </a:endParaRPr>
          </a:p>
        </p:txBody>
      </p:sp>
      <p:pic>
        <p:nvPicPr>
          <p:cNvPr id="266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6975"/>
            <a:ext cx="778827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2590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0BF7C4-BD10-4C75-93C2-71021907F540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FPGA Market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313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Stock price: 2018-2019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245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3" t="35825" r="2750" b="33463"/>
          <a:stretch>
            <a:fillRect/>
          </a:stretch>
        </p:blipFill>
        <p:spPr bwMode="auto">
          <a:xfrm>
            <a:off x="1905000" y="2103437"/>
            <a:ext cx="5105400" cy="40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2368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41FBE5-8E6D-46F4-B18F-B9CCC9294929}" type="slidenum">
              <a:rPr lang="en-US" altLang="en-US" sz="1400" b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b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FPGA Market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457200" y="5549900"/>
            <a:ext cx="8435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https://</a:t>
            </a:r>
            <a:r>
              <a:rPr lang="en-US" alt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www.fool.com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/investing/2018/08/14/intel-is-gaining-against-its-biggest-rival-in-</a:t>
            </a:r>
            <a:r>
              <a:rPr lang="en-US" alt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B Lotus" panose="00000400000000000000" pitchFamily="2" charset="-78"/>
              </a:rPr>
              <a:t>this.aspx</a:t>
            </a:r>
            <a:endParaRPr lang="en-US" alt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B Lotus" panose="00000400000000000000" pitchFamily="2" charset="-78"/>
            </a:endParaRPr>
          </a:p>
        </p:txBody>
      </p:sp>
      <p:pic>
        <p:nvPicPr>
          <p:cNvPr id="286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419225"/>
            <a:ext cx="66675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5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Market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63" y="685800"/>
            <a:ext cx="7772400" cy="685800"/>
          </a:xfrm>
        </p:spPr>
        <p:txBody>
          <a:bodyPr/>
          <a:lstStyle/>
          <a:p>
            <a:pPr algn="l"/>
            <a:r>
              <a:rPr lang="en-US" dirty="0" smtClean="0"/>
              <a:t>FPGA market growth Forecast (2020-2025)</a:t>
            </a:r>
          </a:p>
          <a:p>
            <a:pPr algn="l"/>
            <a:r>
              <a:rPr lang="en-US" dirty="0" smtClean="0"/>
              <a:t>Growth rate: 7.6%</a:t>
            </a:r>
          </a:p>
          <a:p>
            <a:pPr lvl="1"/>
            <a:r>
              <a:rPr lang="en-US" dirty="0" smtClean="0"/>
              <a:t>Driven by AI and </a:t>
            </a:r>
            <a:r>
              <a:rPr lang="en-US" dirty="0" err="1" smtClean="0"/>
              <a:t>IoT</a:t>
            </a:r>
            <a:r>
              <a:rPr lang="en-US" dirty="0" smtClean="0"/>
              <a:t> industry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5930900"/>
            <a:ext cx="554037" cy="334963"/>
          </a:xfrm>
        </p:spPr>
        <p:txBody>
          <a:bodyPr/>
          <a:lstStyle/>
          <a:p>
            <a:pPr>
              <a:defRPr/>
            </a:pPr>
            <a:fld id="{EAFE48E0-7534-4222-B86B-63CB99B5F42E}" type="slidenum">
              <a:rPr lang="en-US" altLang="fa-IR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fa-IR">
              <a:solidFill>
                <a:srgbClr val="000000"/>
              </a:solidFill>
            </a:endParaRPr>
          </a:p>
        </p:txBody>
      </p:sp>
      <p:pic>
        <p:nvPicPr>
          <p:cNvPr id="1026" name="Picture 2" descr="FPGA Mar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855"/>
            <a:ext cx="61912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7695" y="5877580"/>
            <a:ext cx="841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/>
              <a:t>https://www.marketsandmarkets.com/Market-Reports/fpga-market-194123367.html?gclid=CjwKCAiAm-2BBhANEiwAe7eyFCwYl3i9aw8zLqdOxmKr0ugfup7BiLKqBlWJzldY5ILN8Z6_PE0yFhoCxUQQAvD_BwE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3810655"/>
            <a:ext cx="762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+mn-lt"/>
              </a:rPr>
              <a:t>12.1 B</a:t>
            </a:r>
            <a:endParaRPr lang="fa-IR" sz="14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3641" y="3734455"/>
            <a:ext cx="762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+mn-lt"/>
              </a:rPr>
              <a:t>25.8 B</a:t>
            </a:r>
            <a:endParaRPr lang="fa-IR" sz="14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1641" y="5487055"/>
            <a:ext cx="762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+mn-lt"/>
              </a:rPr>
              <a:t>2024</a:t>
            </a:r>
            <a:endParaRPr lang="fa-IR" sz="14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3641" y="5528429"/>
            <a:ext cx="762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+mn-lt"/>
              </a:rPr>
              <a:t>2029</a:t>
            </a:r>
            <a:endParaRPr lang="fa-IR" sz="14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5156" y="2826275"/>
            <a:ext cx="10826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+mn-lt"/>
              </a:rPr>
              <a:t>16.4%</a:t>
            </a:r>
            <a:endParaRPr lang="fa-IR" sz="14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7695" y="6378714"/>
            <a:ext cx="879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600"/>
              <a:t>https://www.marketsandmarkets.com/ResearchInsight/fpga-market.asp</a:t>
            </a:r>
          </a:p>
        </p:txBody>
      </p:sp>
    </p:spTree>
    <p:extLst>
      <p:ext uri="{BB962C8B-B14F-4D97-AF65-F5344CB8AC3E}">
        <p14:creationId xmlns:p14="http://schemas.microsoft.com/office/powerpoint/2010/main" val="11011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/>
            <a:fld id="{F1BAE6BC-9902-448A-93FC-2C22FA85407A}" type="slidenum">
              <a:rPr lang="en-US" altLang="en-US" sz="1400" b="0">
                <a:cs typeface="Times New Roman" panose="02020603050405020304" pitchFamily="18" charset="0"/>
              </a:rPr>
              <a:pPr eaLnBrk="1" hangingPunct="1"/>
              <a:t>8</a:t>
            </a:fld>
            <a:endParaRPr lang="en-US" altLang="en-US" sz="1400" b="0">
              <a:cs typeface="Times New Roman" panose="02020603050405020304" pitchFamily="18" charset="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Altera </a:t>
            </a:r>
            <a:r>
              <a:rPr lang="en-US" altLang="en-US" dirty="0" err="1" smtClean="0"/>
              <a:t>PLD</a:t>
            </a:r>
            <a:r>
              <a:rPr lang="en-US" altLang="en-US" dirty="0" smtClean="0"/>
              <a:t> Products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399" y="1981200"/>
            <a:ext cx="4213225" cy="1905000"/>
          </a:xfrm>
        </p:spPr>
        <p:txBody>
          <a:bodyPr/>
          <a:lstStyle/>
          <a:p>
            <a:pPr algn="l" rtl="0" eaLnBrk="1" hangingPunct="1"/>
            <a:r>
              <a:rPr lang="en-US" altLang="en-US" sz="2800" dirty="0" smtClean="0"/>
              <a:t>[wikinvest.com], 2008</a:t>
            </a:r>
          </a:p>
          <a:p>
            <a:pPr algn="l" rtl="0" eaLnBrk="1" hangingPunct="1"/>
            <a:r>
              <a:rPr lang="en-US" altLang="en-US" sz="2800" dirty="0" smtClean="0"/>
              <a:t>(2013: FPGA 71%)</a:t>
            </a:r>
          </a:p>
          <a:p>
            <a:pPr algn="l" rtl="0" eaLnBrk="1" hangingPunct="1"/>
            <a:endParaRPr lang="en-US" altLang="en-US" sz="2800" dirty="0" smtClean="0"/>
          </a:p>
        </p:txBody>
      </p:sp>
      <p:pic>
        <p:nvPicPr>
          <p:cNvPr id="6150" name="Picture 5" descr="350px-ALTR_salesby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1752600"/>
            <a:ext cx="37877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533400" y="5410200"/>
            <a:ext cx="746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/>
            <a:r>
              <a:rPr lang="en-US" altLang="en-US" sz="1800" dirty="0">
                <a:cs typeface="B Lotus" panose="00000400000000000000" pitchFamily="2" charset="-78"/>
              </a:rPr>
              <a:t>http://www.wikinvest.com/images/thumb/1/1f/ALTR_salesbyproduct.jpg/350px-ALTR_salesbyproduct.jpg</a:t>
            </a:r>
          </a:p>
        </p:txBody>
      </p:sp>
      <p:sp>
        <p:nvSpPr>
          <p:cNvPr id="6152" name="Text Box 7"/>
          <p:cNvSpPr txBox="1">
            <a:spLocks noChangeArrowheads="1"/>
          </p:cNvSpPr>
          <p:nvPr/>
        </p:nvSpPr>
        <p:spPr bwMode="auto">
          <a:xfrm>
            <a:off x="4800600" y="3048000"/>
            <a:ext cx="1066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cs typeface="B Lotus" panose="00000400000000000000" pitchFamily="2" charset="-78"/>
              </a:rPr>
              <a:t>CPLD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cs typeface="B Lotus" panose="00000400000000000000" pitchFamily="2" charset="-78"/>
              </a:rPr>
              <a:t>19%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413500" y="4114800"/>
            <a:ext cx="1676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cs typeface="B Lotus" panose="00000400000000000000" pitchFamily="2" charset="-78"/>
              </a:rPr>
              <a:t>FPGA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cs typeface="B Lotus" panose="00000400000000000000" pitchFamily="2" charset="-78"/>
              </a:rPr>
              <a:t>71%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5715000" y="2271713"/>
            <a:ext cx="11430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cs typeface="B Lotus" panose="00000400000000000000" pitchFamily="2" charset="-78"/>
              </a:rPr>
              <a:t>Other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cs typeface="B Lotus" panose="00000400000000000000" pitchFamily="2" charset="-78"/>
              </a:rPr>
              <a:t>10%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533400" y="59436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Lotus" panose="00000400000000000000" pitchFamily="2" charset="-78"/>
              </a:defRPr>
            </a:lvl9pPr>
          </a:lstStyle>
          <a:p>
            <a:pPr eaLnBrk="1" hangingPunct="1"/>
            <a:r>
              <a:rPr lang="en-US" altLang="en-US" sz="2000" dirty="0">
                <a:cs typeface="B Lotus" panose="00000400000000000000" pitchFamily="2" charset="-78"/>
              </a:rPr>
              <a:t>http://www.wikinvest.com/stock/Altera</a:t>
            </a:r>
          </a:p>
        </p:txBody>
      </p:sp>
    </p:spTree>
    <p:extLst>
      <p:ext uri="{BB962C8B-B14F-4D97-AF65-F5344CB8AC3E}">
        <p14:creationId xmlns:p14="http://schemas.microsoft.com/office/powerpoint/2010/main" val="118870730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PLD</a:t>
            </a:r>
            <a:r>
              <a:rPr lang="en-US" dirty="0" smtClean="0"/>
              <a:t> Applications</a:t>
            </a:r>
            <a:endParaRPr lang="fa-IR" dirty="0"/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9963" y="6386513"/>
            <a:ext cx="554037" cy="334962"/>
          </a:xfrm>
        </p:spPr>
        <p:txBody>
          <a:bodyPr/>
          <a:lstStyle/>
          <a:p>
            <a:pPr>
              <a:defRPr/>
            </a:pPr>
            <a:fld id="{CC3B8D87-7F0C-459F-BC57-1565986A461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3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Titr"/>
      </a:majorFont>
      <a:minorFont>
        <a:latin typeface="Arial"/>
        <a:ea typeface=""/>
        <a:cs typeface="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presentation_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16401</TotalTime>
  <Words>914</Words>
  <Application>Microsoft Office PowerPoint</Application>
  <PresentationFormat>On-screen Show (4:3)</PresentationFormat>
  <Paragraphs>268</Paragraphs>
  <Slides>35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B Nazanin</vt:lpstr>
      <vt:lpstr>Wingdings</vt:lpstr>
      <vt:lpstr>Titr</vt:lpstr>
      <vt:lpstr>Times New Roman</vt:lpstr>
      <vt:lpstr>Roboto</vt:lpstr>
      <vt:lpstr>B Lotus</vt:lpstr>
      <vt:lpstr>B Titr</vt:lpstr>
      <vt:lpstr>Arial</vt:lpstr>
      <vt:lpstr>1_presentation_template</vt:lpstr>
      <vt:lpstr>2_presentation_template</vt:lpstr>
      <vt:lpstr>3_presentation_template</vt:lpstr>
      <vt:lpstr>4_presentation_template</vt:lpstr>
      <vt:lpstr>صنعت تراشه‌های برنامه‌پذير</vt:lpstr>
      <vt:lpstr>PLD Market: Major Players</vt:lpstr>
      <vt:lpstr>PLD Market: Major Players</vt:lpstr>
      <vt:lpstr>FPGA Market</vt:lpstr>
      <vt:lpstr>FPGA Market</vt:lpstr>
      <vt:lpstr>FPGA Market</vt:lpstr>
      <vt:lpstr>FPGA Market</vt:lpstr>
      <vt:lpstr>Altera PLD Products</vt:lpstr>
      <vt:lpstr>PLD Applications</vt:lpstr>
      <vt:lpstr>Digital Systems</vt:lpstr>
      <vt:lpstr>Digital Systems</vt:lpstr>
      <vt:lpstr>Digital Systems</vt:lpstr>
      <vt:lpstr>Digital Systems</vt:lpstr>
      <vt:lpstr>Digital Systems</vt:lpstr>
      <vt:lpstr>Speedups</vt:lpstr>
      <vt:lpstr>Speedups</vt:lpstr>
      <vt:lpstr>Speedups</vt:lpstr>
      <vt:lpstr>Speedups</vt:lpstr>
      <vt:lpstr>Speedups</vt:lpstr>
      <vt:lpstr>High-Performance Computing (HPC)</vt:lpstr>
      <vt:lpstr>HPC</vt:lpstr>
      <vt:lpstr>FPGA as a Network Chip</vt:lpstr>
      <vt:lpstr>FPGA as a Network Chip</vt:lpstr>
      <vt:lpstr>Big Data: Web Search</vt:lpstr>
      <vt:lpstr>Deep Learning</vt:lpstr>
      <vt:lpstr>Spiking Neural Neworks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References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szamani</dc:creator>
  <cp:lastModifiedBy>M msz</cp:lastModifiedBy>
  <cp:revision>278</cp:revision>
  <dcterms:created xsi:type="dcterms:W3CDTF">1601-01-01T00:00:00Z</dcterms:created>
  <dcterms:modified xsi:type="dcterms:W3CDTF">2024-02-18T07:09:07Z</dcterms:modified>
</cp:coreProperties>
</file>